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5" r:id="rId2"/>
  </p:sldMasterIdLst>
  <p:notesMasterIdLst>
    <p:notesMasterId r:id="rId11"/>
  </p:notesMasterIdLst>
  <p:handoutMasterIdLst>
    <p:handoutMasterId r:id="rId12"/>
  </p:handoutMasterIdLst>
  <p:sldIdLst>
    <p:sldId id="347" r:id="rId3"/>
    <p:sldId id="359" r:id="rId4"/>
    <p:sldId id="363" r:id="rId5"/>
    <p:sldId id="362" r:id="rId6"/>
    <p:sldId id="361" r:id="rId7"/>
    <p:sldId id="365" r:id="rId8"/>
    <p:sldId id="360" r:id="rId9"/>
    <p:sldId id="364" r:id="rId10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34233"/>
    <a:srgbClr val="C2AD84"/>
    <a:srgbClr val="EFE6D5"/>
    <a:srgbClr val="BEA488"/>
    <a:srgbClr val="C1B185"/>
    <a:srgbClr val="E4D4B6"/>
    <a:srgbClr val="BFAB87"/>
    <a:srgbClr val="E4DAB6"/>
    <a:srgbClr val="333333"/>
    <a:srgbClr val="322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9634" autoAdjust="0"/>
  </p:normalViewPr>
  <p:slideViewPr>
    <p:cSldViewPr>
      <p:cViewPr>
        <p:scale>
          <a:sx n="90" d="100"/>
          <a:sy n="90" d="100"/>
        </p:scale>
        <p:origin x="-706" y="4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42" y="-72"/>
      </p:cViewPr>
      <p:guideLst>
        <p:guide orient="horz" pos="3126"/>
        <p:guide pos="210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FD4661B8-9412-43E5-A78E-7F91E77B7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80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3288"/>
            <a:ext cx="4891088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60BFD4C6-08F0-42BB-8799-A41D0394F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66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B60ADF-9AE1-448B-9263-651669286B44}" type="slidenum">
              <a:rPr lang="ru-RU" sz="1200" smtClean="0"/>
              <a:pPr eaLnBrk="1" hangingPunct="1"/>
              <a:t>1</a:t>
            </a:fld>
            <a:endParaRPr lang="ru-RU" sz="1200" smtClean="0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677E3B6-5577-4197-9590-727312C01B96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7287" cy="3724275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/>
          <a:p>
            <a:pPr eaLnBrk="1" hangingPunct="1"/>
            <a:r>
              <a:rPr lang="ru-RU" smtClean="0"/>
              <a:t>Готовый слайд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0D1B1DC-2F0C-4CAE-86D2-C7C86560A5F1}" type="slidenum">
              <a:rPr lang="ru-RU" sz="1200"/>
              <a:pPr algn="r" eaLnBrk="1" hangingPunct="1"/>
              <a:t>2</a:t>
            </a:fld>
            <a:endParaRPr lang="ru-RU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Готовый слайд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2BFA0AD-E50A-4470-A373-73A1A1598E55}" type="slidenum">
              <a:rPr lang="ru-RU" sz="1200"/>
              <a:pPr algn="r" eaLnBrk="1" hangingPunct="1"/>
              <a:t>3</a:t>
            </a:fld>
            <a:endParaRPr lang="ru-RU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Готовый слайд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44261F2-52CF-4110-AB65-74CBE833247A}" type="slidenum">
              <a:rPr lang="ru-RU" sz="1200"/>
              <a:pPr algn="r" eaLnBrk="1" hangingPunct="1"/>
              <a:t>4</a:t>
            </a:fld>
            <a:endParaRPr lang="ru-RU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Готовый слайд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E26DB94-2980-4076-9121-F771F93EE0AE}" type="slidenum">
              <a:rPr lang="ru-RU" sz="1200"/>
              <a:pPr algn="r" eaLnBrk="1" hangingPunct="1"/>
              <a:t>5</a:t>
            </a:fld>
            <a:endParaRPr lang="ru-RU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Готовый слайд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E26DB94-2980-4076-9121-F771F93EE0AE}" type="slidenum">
              <a:rPr lang="ru-RU" sz="1200"/>
              <a:pPr algn="r" eaLnBrk="1" hangingPunct="1"/>
              <a:t>6</a:t>
            </a:fld>
            <a:endParaRPr lang="ru-RU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dirty="0" smtClean="0"/>
              <a:t>Готовый слайд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E1924C0-B776-4FB8-ADBE-0F57AE852277}" type="slidenum">
              <a:rPr lang="ru-RU" sz="1200"/>
              <a:pPr algn="r" eaLnBrk="1" hangingPunct="1"/>
              <a:t>7</a:t>
            </a:fld>
            <a:endParaRPr lang="ru-RU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Готовый слайд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ACFF8-3397-49EA-8A00-821064009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68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2EC6E-D5A0-4DBB-870E-2933999C5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9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9DE93-A3BC-4313-8151-95F1F235F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472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 b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sz="2400" b="0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sz="2400" b="0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sz="2400" b="0"/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13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56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15D1FC-0833-4DC0-90A5-B8FE066B6798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F4037E-3410-42B6-9F47-0B1AC13C2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08758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A4AC0-4B1E-4D3D-B5A7-2CE6B3D18FC1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3209-EBED-438F-8375-F4F6CD8CB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98057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B97FB-2287-442F-82C7-F170FB3B0D05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E5ADD-294B-44E7-8DF3-6243ECB80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16970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80BEB-6A5B-4CD2-BAAB-E6ECFE92B06F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C0159-A713-40B8-97DD-56B1C895D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21120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DDF60-AF78-40FA-AC60-C5F19A1EDC1D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848C1-A7B1-4DA9-9781-5D57BE303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06760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65D18-9593-469E-86CE-08D04943F364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4EB42-8AD5-46FB-9F52-E4EF47416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8400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824F1-8F75-4101-919A-E55AE103210D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0D33-8883-498D-9D4A-2F672448D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80964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D7A07-8F30-4582-B2D8-5787FE0B7D31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51FBA-F6D2-4BDD-946A-CBBFC0B2A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6087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5886F-D343-4465-8483-08DB3B574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91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0CB5A-2A41-4847-A882-8351F92CE628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6B67-D6F0-49B4-81DA-1E58675AD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10300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6D349-405C-422B-81AA-1137D28B5063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8430E-B65F-47E3-9C2C-D5E4C2E51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04808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FE3FA-B5BA-4DE1-9946-3BD4817A293A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6C1D6-4A4B-444E-9C39-E658ED831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20538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FD456-8636-4B1E-B1C7-321C65E0601F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BAED-5A22-4581-B60B-0C455F334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020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D08C7-8FCB-452B-A2DB-AA257C8B2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68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34C2-6406-4151-A292-92340D019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02808-EE18-4863-9E71-C2A61132B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4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88908-F963-41B2-8E8E-C02604DCC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3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211F-2CD4-477D-9C76-F51F992A7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96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1EDEB-55C6-49F5-B6EB-3EA93F9EC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5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10550-4D75-473F-BBC7-085EE94F0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6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</a:defRPr>
            </a:lvl1pPr>
          </a:lstStyle>
          <a:p>
            <a:pPr>
              <a:defRPr/>
            </a:pPr>
            <a:fld id="{9FD05EDC-6C32-4F27-93DC-2D39ADC21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05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 b="0"/>
            </a:p>
          </p:txBody>
        </p:sp>
        <p:grpSp>
          <p:nvGrpSpPr>
            <p:cNvPr id="2059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060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sz="2400" b="0"/>
              </a:p>
            </p:txBody>
          </p:sp>
          <p:sp>
            <p:nvSpPr>
              <p:cNvPr id="15463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6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smtClean="0">
                <a:effectLst/>
                <a:latin typeface="+mn-lt"/>
              </a:defRPr>
            </a:lvl1pPr>
          </a:lstStyle>
          <a:p>
            <a:pPr>
              <a:defRPr/>
            </a:pPr>
            <a:fld id="{F8FDD9BA-0E79-4392-B0E1-F49C91011AE5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smtClean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effectLst/>
                <a:latin typeface="+mn-lt"/>
              </a:defRPr>
            </a:lvl1pPr>
          </a:lstStyle>
          <a:p>
            <a:pPr>
              <a:defRPr/>
            </a:pPr>
            <a:fld id="{A02FDA1C-5D60-44AF-A18C-817FC361C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463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7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nobel-shipyard.ru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nobel-shipyard.ru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nobel-shipyard.ru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nobel-shipyard.ru/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www.nobel-shipyard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nobel-shipyard.ru/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obel-shipyard.ru" TargetMode="External"/><Relationship Id="rId2" Type="http://schemas.openxmlformats.org/officeDocument/2006/relationships/hyperlink" Target="http://www.nobel-shipyard.ru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Лого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33" y="610234"/>
            <a:ext cx="4050667" cy="405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03548" y="4660901"/>
            <a:ext cx="8461375" cy="499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200" tIns="3600" rIns="7200" bIns="36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>
                <a:solidFill>
                  <a:srgbClr val="846F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ООО «ВЕРФЬ БРАТЬЕВ НОБЕЛЬ»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40680" y="5340354"/>
            <a:ext cx="8461375" cy="10844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200" tIns="3600" rIns="7200" bIns="36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 smtClean="0">
                <a:solidFill>
                  <a:srgbClr val="846F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КАТЕР-БОНОПОСТАНОВЩИК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dirty="0" smtClean="0">
                <a:solidFill>
                  <a:srgbClr val="846F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ПРОЕКТА </a:t>
            </a:r>
            <a:r>
              <a:rPr lang="ru-RU" dirty="0">
                <a:solidFill>
                  <a:srgbClr val="846F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А40-2Б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3" descr="Безимени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13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611188" y="4005263"/>
            <a:ext cx="273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900113" y="3789363"/>
            <a:ext cx="215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3327400" y="210185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240858" y="2385127"/>
            <a:ext cx="5364163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1600" dirty="0" smtClean="0">
                <a:solidFill>
                  <a:srgbClr val="322E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НАЗНАЧЕНИЕ:</a:t>
            </a:r>
          </a:p>
          <a:p>
            <a:pPr eaLnBrk="1" hangingPunct="1">
              <a:defRPr/>
            </a:pPr>
            <a:endParaRPr lang="ru-RU" sz="1600" dirty="0" smtClean="0">
              <a:solidFill>
                <a:srgbClr val="322E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85750" indent="-285750" algn="just" eaLnBrk="1" hangingPunct="1">
              <a:lnSpc>
                <a:spcPct val="114000"/>
              </a:lnSpc>
              <a:buFontTx/>
              <a:buChar char="-"/>
              <a:defRPr/>
            </a:pPr>
            <a:r>
              <a:rPr lang="ru-RU" sz="1600" b="0" dirty="0" smtClean="0"/>
              <a:t>транспортировка </a:t>
            </a:r>
            <a:r>
              <a:rPr lang="ru-RU" sz="1600" b="0" dirty="0"/>
              <a:t>и постановка </a:t>
            </a:r>
            <a:r>
              <a:rPr lang="ru-RU" sz="1600" b="0" dirty="0" err="1"/>
              <a:t>боновых</a:t>
            </a:r>
            <a:r>
              <a:rPr lang="ru-RU" sz="1600" b="0" dirty="0"/>
              <a:t> заграждений в прибрежных морских поисково-спасательных районах, на акваториях бухт, заливов и морских </a:t>
            </a:r>
            <a:r>
              <a:rPr lang="ru-RU" sz="1600" b="0" dirty="0" smtClean="0"/>
              <a:t>портов;</a:t>
            </a:r>
          </a:p>
          <a:p>
            <a:pPr marL="285750" indent="-285750" algn="just" eaLnBrk="1" hangingPunct="1">
              <a:lnSpc>
                <a:spcPct val="114000"/>
              </a:lnSpc>
              <a:buFontTx/>
              <a:buChar char="-"/>
              <a:defRPr/>
            </a:pPr>
            <a:r>
              <a:rPr lang="ru-RU" sz="1800" b="0" dirty="0" smtClean="0"/>
              <a:t> </a:t>
            </a:r>
            <a:r>
              <a:rPr lang="ru-RU" sz="1600" b="0" dirty="0" smtClean="0"/>
              <a:t>локализация </a:t>
            </a:r>
            <a:r>
              <a:rPr lang="ru-RU" sz="1600" b="0" dirty="0"/>
              <a:t>распространения пролитых </a:t>
            </a:r>
            <a:r>
              <a:rPr lang="ru-RU" sz="1600" b="0" dirty="0" smtClean="0"/>
              <a:t>нефтепродуктов;</a:t>
            </a:r>
          </a:p>
          <a:p>
            <a:pPr marL="285750" indent="-285750" algn="just" eaLnBrk="1" hangingPunct="1">
              <a:lnSpc>
                <a:spcPct val="114000"/>
              </a:lnSpc>
              <a:buFontTx/>
              <a:buChar char="-"/>
              <a:defRPr/>
            </a:pPr>
            <a:r>
              <a:rPr lang="ru-RU" sz="1600" b="0" dirty="0" smtClean="0"/>
              <a:t> </a:t>
            </a:r>
            <a:r>
              <a:rPr lang="ru-RU" sz="1600" b="0" dirty="0"/>
              <a:t>Ликвидация разливов нефти, сбор пролитых нефтепродуктов в жесткие плавучие ёмкости объемом не менее 2 м</a:t>
            </a:r>
            <a:r>
              <a:rPr lang="ru-RU" sz="1600" b="0" baseline="30000" dirty="0"/>
              <a:t>3</a:t>
            </a:r>
            <a:r>
              <a:rPr lang="ru-RU" sz="1600" b="0" dirty="0"/>
              <a:t> и дальнейшая их буксировка к месту приёма береговыми или плавучими </a:t>
            </a:r>
            <a:r>
              <a:rPr lang="ru-RU" sz="1600" b="0" dirty="0" smtClean="0"/>
              <a:t>станциями;</a:t>
            </a:r>
          </a:p>
          <a:p>
            <a:pPr marL="285750" indent="-285750" algn="just" eaLnBrk="1" hangingPunct="1">
              <a:lnSpc>
                <a:spcPct val="114000"/>
              </a:lnSpc>
              <a:buFontTx/>
              <a:buChar char="-"/>
              <a:defRPr/>
            </a:pPr>
            <a:r>
              <a:rPr lang="ru-RU" sz="1600" b="0" dirty="0" smtClean="0"/>
              <a:t> построение </a:t>
            </a:r>
            <a:r>
              <a:rPr lang="ru-RU" sz="1600" b="0" dirty="0"/>
              <a:t>нефтесборных </a:t>
            </a:r>
            <a:r>
              <a:rPr lang="ru-RU" sz="1600" b="0" dirty="0" smtClean="0"/>
              <a:t>ордеров.</a:t>
            </a:r>
            <a:endParaRPr lang="ru-RU" sz="1600" b="0" dirty="0" smtClean="0">
              <a:solidFill>
                <a:srgbClr val="322E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1" hangingPunct="1">
              <a:lnSpc>
                <a:spcPct val="114000"/>
              </a:lnSpc>
              <a:defRPr/>
            </a:pPr>
            <a:endParaRPr lang="ru-RU" sz="1600" b="0" dirty="0" smtClean="0">
              <a:solidFill>
                <a:srgbClr val="322E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1" hangingPunct="1">
              <a:defRPr/>
            </a:pPr>
            <a:endParaRPr lang="en-US" sz="1600" dirty="0" smtClean="0">
              <a:solidFill>
                <a:srgbClr val="322E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129" name="Oval 5"/>
          <p:cNvSpPr>
            <a:spLocks noChangeArrowheads="1"/>
          </p:cNvSpPr>
          <p:nvPr/>
        </p:nvSpPr>
        <p:spPr bwMode="auto">
          <a:xfrm>
            <a:off x="8713788" y="6418263"/>
            <a:ext cx="287337" cy="287337"/>
          </a:xfrm>
          <a:prstGeom prst="ellipse">
            <a:avLst/>
          </a:prstGeom>
          <a:solidFill>
            <a:srgbClr val="72512C"/>
          </a:solid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1079612" y="296863"/>
            <a:ext cx="806438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88" tIns="47544" rIns="95088" bIns="47544" anchor="ctr"/>
          <a:lstStyle/>
          <a:p>
            <a:pPr algn="ctr">
              <a:defRPr/>
            </a:pPr>
            <a:r>
              <a:rPr lang="ru-RU" sz="2600" dirty="0" smtClean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КАТЕР-БОНОПОСТАНОВЩИК ПРОЕКТА </a:t>
            </a:r>
            <a:r>
              <a:rPr lang="ru-RU" sz="2600" dirty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А40-2Б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90501" y="1171207"/>
            <a:ext cx="8821737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000" dirty="0" smtClean="0">
                <a:solidFill>
                  <a:srgbClr val="322E10"/>
                </a:solidFill>
                <a:cs typeface="Times New Roman" pitchFamily="18" charset="0"/>
              </a:rPr>
              <a:t>Катер проекта А40-2Б</a:t>
            </a:r>
            <a:r>
              <a:rPr lang="ru-RU" sz="1800" dirty="0" smtClean="0">
                <a:solidFill>
                  <a:srgbClr val="322E10"/>
                </a:solidFill>
                <a:cs typeface="Times New Roman" pitchFamily="18" charset="0"/>
              </a:rPr>
              <a:t> – судно, работающее в составе береговой инфраструктуры морских и речных портов для безопасности судоходства и защиты окружающей среды, при аварийных разливах нефти </a:t>
            </a:r>
            <a:endParaRPr lang="en-US" sz="180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1600" dirty="0" smtClean="0">
              <a:solidFill>
                <a:srgbClr val="322E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5132" name="Picture 3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" b="16230"/>
          <a:stretch/>
        </p:blipFill>
        <p:spPr bwMode="auto">
          <a:xfrm>
            <a:off x="5845175" y="2260600"/>
            <a:ext cx="3155950" cy="2004220"/>
          </a:xfrm>
          <a:prstGeom prst="rect">
            <a:avLst/>
          </a:prstGeom>
          <a:noFill/>
          <a:ln w="9525" algn="ctr">
            <a:solidFill>
              <a:srgbClr val="EFE6D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3" name="Picture 3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2877" r="7366" b="23878"/>
          <a:stretch/>
        </p:blipFill>
        <p:spPr bwMode="auto">
          <a:xfrm>
            <a:off x="5845175" y="4308474"/>
            <a:ext cx="3167063" cy="2028531"/>
          </a:xfrm>
          <a:prstGeom prst="rect">
            <a:avLst/>
          </a:prstGeom>
          <a:noFill/>
          <a:ln w="9525" algn="ctr">
            <a:solidFill>
              <a:srgbClr val="EFE6D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 Box 209"/>
          <p:cNvSpPr txBox="1">
            <a:spLocks noChangeArrowheads="1"/>
          </p:cNvSpPr>
          <p:nvPr/>
        </p:nvSpPr>
        <p:spPr bwMode="auto">
          <a:xfrm>
            <a:off x="179388" y="6453188"/>
            <a:ext cx="8964612" cy="228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rgbClr val="534D3F"/>
                </a:solidFill>
              </a:rPr>
              <a:t>152909, Россия, Ярославская область, г. Рыбинск, ул. Пятилетки, д. 60. Телефон: +7 (4855) 29-70-1</a:t>
            </a:r>
            <a:r>
              <a:rPr lang="en-US" sz="900" dirty="0">
                <a:solidFill>
                  <a:srgbClr val="534D3F"/>
                </a:solidFill>
              </a:rPr>
              <a:t>0</a:t>
            </a:r>
            <a:r>
              <a:rPr lang="ru-RU" sz="900" dirty="0">
                <a:solidFill>
                  <a:srgbClr val="534D3F"/>
                </a:solidFill>
              </a:rPr>
              <a:t>, Факс: +7(4855) 20-75-85. </a:t>
            </a:r>
            <a:r>
              <a:rPr lang="ru-RU" sz="900" dirty="0">
                <a:solidFill>
                  <a:srgbClr val="BEA488"/>
                </a:solidFill>
                <a:hlinkClick r:id="rId6"/>
              </a:rPr>
              <a:t>www.nobel-shipyard.ru</a:t>
            </a:r>
            <a:r>
              <a:rPr lang="ru-RU" sz="900" dirty="0">
                <a:solidFill>
                  <a:srgbClr val="BEA488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Безимени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13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327400" y="210185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3816350" y="1595438"/>
            <a:ext cx="511333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1300" dirty="0" smtClean="0">
                <a:solidFill>
                  <a:srgbClr val="322E10"/>
                </a:solidFill>
                <a:cs typeface="Times New Roman" pitchFamily="18" charset="0"/>
              </a:rPr>
              <a:t>Класс РС:  </a:t>
            </a:r>
            <a:r>
              <a:rPr lang="ru-RU" sz="1300" b="0" dirty="0" smtClean="0">
                <a:solidFill>
                  <a:srgbClr val="322E10"/>
                </a:solidFill>
                <a:cs typeface="Times New Roman" pitchFamily="18" charset="0"/>
              </a:rPr>
              <a:t>КМ      </a:t>
            </a:r>
            <a:r>
              <a:rPr lang="en-US" sz="1300" b="0" dirty="0" smtClean="0">
                <a:solidFill>
                  <a:srgbClr val="322E10"/>
                </a:solidFill>
                <a:cs typeface="Times New Roman" pitchFamily="18" charset="0"/>
              </a:rPr>
              <a:t>Ice</a:t>
            </a:r>
            <a:r>
              <a:rPr lang="ru-RU" sz="1300" b="0" dirty="0" smtClean="0">
                <a:solidFill>
                  <a:srgbClr val="322E10"/>
                </a:solidFill>
                <a:cs typeface="Times New Roman" pitchFamily="18" charset="0"/>
              </a:rPr>
              <a:t>2 </a:t>
            </a:r>
            <a:r>
              <a:rPr lang="en-US" sz="1300" b="0" dirty="0" smtClean="0">
                <a:solidFill>
                  <a:srgbClr val="322E10"/>
                </a:solidFill>
                <a:cs typeface="Times New Roman" pitchFamily="18" charset="0"/>
              </a:rPr>
              <a:t>R</a:t>
            </a:r>
            <a:r>
              <a:rPr lang="ru-RU" sz="1300" b="0" dirty="0" smtClean="0">
                <a:solidFill>
                  <a:srgbClr val="322E10"/>
                </a:solidFill>
                <a:cs typeface="Times New Roman" pitchFamily="18" charset="0"/>
              </a:rPr>
              <a:t>3-</a:t>
            </a:r>
            <a:r>
              <a:rPr lang="en-US" sz="1300" b="0" dirty="0" smtClean="0">
                <a:solidFill>
                  <a:srgbClr val="322E10"/>
                </a:solidFill>
                <a:cs typeface="Times New Roman" pitchFamily="18" charset="0"/>
              </a:rPr>
              <a:t>RSN AUT</a:t>
            </a:r>
            <a:r>
              <a:rPr lang="ru-RU" sz="1300" b="0" dirty="0" smtClean="0">
                <a:solidFill>
                  <a:srgbClr val="322E10"/>
                </a:solidFill>
                <a:cs typeface="Times New Roman" pitchFamily="18" charset="0"/>
              </a:rPr>
              <a:t>3 </a:t>
            </a:r>
            <a:r>
              <a:rPr lang="en-US" sz="1300" b="0" dirty="0" smtClean="0">
                <a:solidFill>
                  <a:srgbClr val="322E10"/>
                </a:solidFill>
                <a:cs typeface="Times New Roman" pitchFamily="18" charset="0"/>
              </a:rPr>
              <a:t>oil recovery ship</a:t>
            </a:r>
            <a:r>
              <a:rPr lang="ru-RU" sz="1300" b="0" dirty="0" smtClean="0">
                <a:solidFill>
                  <a:srgbClr val="322E10"/>
                </a:solidFill>
                <a:cs typeface="Times New Roman" pitchFamily="18" charset="0"/>
              </a:rPr>
              <a:t> (&gt;60°)</a:t>
            </a:r>
          </a:p>
          <a:p>
            <a:pPr eaLnBrk="1" hangingPunct="1">
              <a:defRPr/>
            </a:pPr>
            <a:endParaRPr lang="en-US" sz="130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300" dirty="0" smtClean="0">
                <a:solidFill>
                  <a:srgbClr val="322E10"/>
                </a:solidFill>
                <a:cs typeface="Times New Roman" pitchFamily="18" charset="0"/>
              </a:rPr>
              <a:t>Район плавания – </a:t>
            </a:r>
            <a:r>
              <a:rPr lang="en-US" sz="1300" dirty="0" smtClean="0">
                <a:solidFill>
                  <a:srgbClr val="322E10"/>
                </a:solidFill>
                <a:cs typeface="Times New Roman" pitchFamily="18" charset="0"/>
              </a:rPr>
              <a:t>R</a:t>
            </a:r>
            <a:r>
              <a:rPr lang="ru-RU" sz="1300" dirty="0" smtClean="0">
                <a:solidFill>
                  <a:srgbClr val="322E10"/>
                </a:solidFill>
                <a:cs typeface="Times New Roman" pitchFamily="18" charset="0"/>
              </a:rPr>
              <a:t>3 – </a:t>
            </a:r>
            <a:r>
              <a:rPr lang="en-US" sz="1300" dirty="0" smtClean="0">
                <a:solidFill>
                  <a:srgbClr val="322E10"/>
                </a:solidFill>
                <a:cs typeface="Times New Roman" pitchFamily="18" charset="0"/>
              </a:rPr>
              <a:t>RSN</a:t>
            </a:r>
            <a:r>
              <a:rPr lang="ru-RU" sz="1300" dirty="0" smtClean="0">
                <a:solidFill>
                  <a:srgbClr val="322E10"/>
                </a:solidFill>
                <a:cs typeface="Times New Roman" pitchFamily="18" charset="0"/>
              </a:rPr>
              <a:t>, </a:t>
            </a:r>
            <a:r>
              <a:rPr lang="ru-RU" sz="1300" b="0" dirty="0" smtClean="0">
                <a:solidFill>
                  <a:srgbClr val="322E10"/>
                </a:solidFill>
                <a:cs typeface="Times New Roman" pitchFamily="18" charset="0"/>
              </a:rPr>
              <a:t>с удалением от места убежища до 50 миль при волнении моря до 4 баллов, ГМССБ районы А1, А2;</a:t>
            </a:r>
          </a:p>
          <a:p>
            <a:pPr eaLnBrk="1" hangingPunct="1">
              <a:buFontTx/>
              <a:buChar char="-"/>
              <a:defRPr/>
            </a:pPr>
            <a:endParaRPr lang="ru-RU" sz="130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300" dirty="0" smtClean="0">
                <a:solidFill>
                  <a:srgbClr val="322E10"/>
                </a:solidFill>
                <a:cs typeface="Times New Roman" pitchFamily="18" charset="0"/>
              </a:rPr>
              <a:t>Автономность </a:t>
            </a:r>
            <a:r>
              <a:rPr lang="ru-RU" sz="1300" b="0" dirty="0" smtClean="0">
                <a:solidFill>
                  <a:srgbClr val="322E10"/>
                </a:solidFill>
                <a:cs typeface="Times New Roman" pitchFamily="18" charset="0"/>
              </a:rPr>
              <a:t>не менее 3 суток</a:t>
            </a:r>
            <a:r>
              <a:rPr lang="ru-RU" sz="1300" dirty="0" smtClean="0">
                <a:solidFill>
                  <a:srgbClr val="322E10"/>
                </a:solidFill>
                <a:cs typeface="Times New Roman" pitchFamily="18" charset="0"/>
              </a:rPr>
              <a:t>;</a:t>
            </a:r>
          </a:p>
          <a:p>
            <a:pPr eaLnBrk="1" hangingPunct="1">
              <a:buFontTx/>
              <a:buChar char="-"/>
              <a:defRPr/>
            </a:pPr>
            <a:endParaRPr lang="ru-RU" sz="130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300" dirty="0" smtClean="0">
                <a:solidFill>
                  <a:srgbClr val="322E10"/>
                </a:solidFill>
                <a:cs typeface="Times New Roman" pitchFamily="18" charset="0"/>
              </a:rPr>
              <a:t>Экипаж - </a:t>
            </a:r>
            <a:r>
              <a:rPr lang="ru-RU" sz="1300" b="0" dirty="0" smtClean="0">
                <a:solidFill>
                  <a:srgbClr val="322E10"/>
                </a:solidFill>
                <a:cs typeface="Times New Roman" pitchFamily="18" charset="0"/>
              </a:rPr>
              <a:t>2 человека; </a:t>
            </a:r>
            <a:r>
              <a:rPr lang="ru-RU" sz="1300" b="0" dirty="0" err="1" smtClean="0">
                <a:solidFill>
                  <a:srgbClr val="322E10"/>
                </a:solidFill>
                <a:cs typeface="Times New Roman" pitchFamily="18" charset="0"/>
              </a:rPr>
              <a:t>спецперсонал</a:t>
            </a:r>
            <a:r>
              <a:rPr lang="en-US" sz="1300" b="0" dirty="0" smtClean="0">
                <a:solidFill>
                  <a:srgbClr val="322E10"/>
                </a:solidFill>
                <a:cs typeface="Times New Roman" pitchFamily="18" charset="0"/>
              </a:rPr>
              <a:t> </a:t>
            </a:r>
            <a:r>
              <a:rPr lang="ru-RU" sz="1300" b="0" dirty="0" smtClean="0">
                <a:solidFill>
                  <a:srgbClr val="322E10"/>
                </a:solidFill>
                <a:cs typeface="Times New Roman" pitchFamily="18" charset="0"/>
              </a:rPr>
              <a:t>- 4 человека.</a:t>
            </a:r>
            <a:endParaRPr lang="en-US" sz="130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300" b="0" dirty="0" smtClean="0">
                <a:solidFill>
                  <a:srgbClr val="322E10"/>
                </a:solidFill>
                <a:cs typeface="Times New Roman" pitchFamily="18" charset="0"/>
              </a:rPr>
              <a:t>Проектом предусмотрены 1 носовая двухместная каюта и 2 двухместные каюты</a:t>
            </a:r>
            <a:r>
              <a:rPr lang="ru-RU" sz="1300" dirty="0" smtClean="0">
                <a:solidFill>
                  <a:srgbClr val="322E10"/>
                </a:solidFill>
                <a:cs typeface="Times New Roman" pitchFamily="18" charset="0"/>
              </a:rPr>
              <a:t>.</a:t>
            </a:r>
            <a:endParaRPr lang="en-US" sz="130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130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300" dirty="0" smtClean="0">
                <a:solidFill>
                  <a:srgbClr val="322E10"/>
                </a:solidFill>
                <a:cs typeface="Times New Roman" pitchFamily="18" charset="0"/>
              </a:rPr>
              <a:t>Длина наибольшая, м: </a:t>
            </a:r>
            <a:r>
              <a:rPr lang="ru-RU" sz="1300" b="0" dirty="0" smtClean="0">
                <a:solidFill>
                  <a:srgbClr val="322E10"/>
                </a:solidFill>
                <a:cs typeface="Times New Roman" pitchFamily="18" charset="0"/>
              </a:rPr>
              <a:t>19,90 </a:t>
            </a:r>
            <a:endParaRPr lang="en-US" sz="130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130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300" dirty="0" smtClean="0">
                <a:solidFill>
                  <a:srgbClr val="322E10"/>
                </a:solidFill>
                <a:cs typeface="Times New Roman" pitchFamily="18" charset="0"/>
              </a:rPr>
              <a:t>Длина по КВЛ, м: </a:t>
            </a:r>
            <a:r>
              <a:rPr lang="ru-RU" sz="1300" b="0" dirty="0" smtClean="0">
                <a:solidFill>
                  <a:srgbClr val="322E10"/>
                </a:solidFill>
                <a:cs typeface="Times New Roman" pitchFamily="18" charset="0"/>
              </a:rPr>
              <a:t>18,80</a:t>
            </a:r>
            <a:endParaRPr lang="en-US" sz="130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130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300" dirty="0" smtClean="0">
                <a:solidFill>
                  <a:srgbClr val="322E10"/>
                </a:solidFill>
                <a:cs typeface="Times New Roman" pitchFamily="18" charset="0"/>
              </a:rPr>
              <a:t>Ширина наибольшая, м: </a:t>
            </a:r>
            <a:r>
              <a:rPr lang="ru-RU" sz="1300" b="0" dirty="0" smtClean="0">
                <a:solidFill>
                  <a:srgbClr val="322E10"/>
                </a:solidFill>
                <a:cs typeface="Times New Roman" pitchFamily="18" charset="0"/>
              </a:rPr>
              <a:t>4,70</a:t>
            </a:r>
            <a:endParaRPr lang="en-US" sz="130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300" b="0" dirty="0" smtClean="0">
                <a:solidFill>
                  <a:srgbClr val="322E10"/>
                </a:solidFill>
                <a:cs typeface="Times New Roman" pitchFamily="18" charset="0"/>
              </a:rPr>
              <a:t> </a:t>
            </a:r>
            <a:endParaRPr lang="en-US" sz="130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300" dirty="0" smtClean="0">
                <a:solidFill>
                  <a:srgbClr val="322E10"/>
                </a:solidFill>
                <a:cs typeface="Times New Roman" pitchFamily="18" charset="0"/>
              </a:rPr>
              <a:t>Высота надводного борта, м: </a:t>
            </a:r>
            <a:r>
              <a:rPr lang="ru-RU" sz="1300" b="0" dirty="0" smtClean="0">
                <a:solidFill>
                  <a:srgbClr val="322E10"/>
                </a:solidFill>
                <a:cs typeface="Times New Roman" pitchFamily="18" charset="0"/>
              </a:rPr>
              <a:t>1,174 </a:t>
            </a:r>
            <a:endParaRPr lang="en-US" sz="130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130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300" dirty="0" smtClean="0">
                <a:solidFill>
                  <a:srgbClr val="322E10"/>
                </a:solidFill>
                <a:cs typeface="Times New Roman" pitchFamily="18" charset="0"/>
              </a:rPr>
              <a:t>Осадка максимальная, м: </a:t>
            </a:r>
            <a:r>
              <a:rPr lang="ru-RU" sz="1300" b="0" dirty="0" smtClean="0">
                <a:solidFill>
                  <a:srgbClr val="322E10"/>
                </a:solidFill>
                <a:cs typeface="Times New Roman" pitchFamily="18" charset="0"/>
              </a:rPr>
              <a:t>1,33</a:t>
            </a:r>
            <a:r>
              <a:rPr lang="ru-RU" sz="1300" dirty="0" smtClean="0">
                <a:solidFill>
                  <a:srgbClr val="322E10"/>
                </a:solidFill>
                <a:cs typeface="Times New Roman" pitchFamily="18" charset="0"/>
              </a:rPr>
              <a:t> </a:t>
            </a:r>
            <a:endParaRPr lang="en-US" sz="130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130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300" dirty="0" smtClean="0">
                <a:solidFill>
                  <a:srgbClr val="322E10"/>
                </a:solidFill>
                <a:cs typeface="Times New Roman" pitchFamily="18" charset="0"/>
              </a:rPr>
              <a:t>Водоизмещение полное, т: </a:t>
            </a:r>
            <a:r>
              <a:rPr lang="ru-RU" sz="1300" b="0" dirty="0" smtClean="0">
                <a:solidFill>
                  <a:srgbClr val="322E10"/>
                </a:solidFill>
                <a:cs typeface="Times New Roman" pitchFamily="18" charset="0"/>
              </a:rPr>
              <a:t>46,4</a:t>
            </a:r>
            <a:r>
              <a:rPr lang="ru-RU" sz="1300" dirty="0" smtClean="0">
                <a:solidFill>
                  <a:srgbClr val="322E10"/>
                </a:solidFill>
                <a:cs typeface="Times New Roman" pitchFamily="18" charset="0"/>
              </a:rPr>
              <a:t> </a:t>
            </a:r>
            <a:endParaRPr lang="en-US" sz="130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130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300" dirty="0" smtClean="0">
                <a:solidFill>
                  <a:srgbClr val="322E10"/>
                </a:solidFill>
                <a:cs typeface="Times New Roman" pitchFamily="18" charset="0"/>
              </a:rPr>
              <a:t>Скорость хода (</a:t>
            </a:r>
            <a:r>
              <a:rPr lang="en-US" sz="1300" dirty="0" smtClean="0">
                <a:solidFill>
                  <a:srgbClr val="322E10"/>
                </a:solidFill>
                <a:cs typeface="Times New Roman" pitchFamily="18" charset="0"/>
              </a:rPr>
              <a:t>max</a:t>
            </a:r>
            <a:r>
              <a:rPr lang="ru-RU" sz="1300" dirty="0" smtClean="0">
                <a:solidFill>
                  <a:srgbClr val="322E10"/>
                </a:solidFill>
                <a:cs typeface="Times New Roman" pitchFamily="18" charset="0"/>
              </a:rPr>
              <a:t>), узлы: </a:t>
            </a:r>
            <a:r>
              <a:rPr lang="ru-RU" sz="1300" b="0" dirty="0" smtClean="0">
                <a:solidFill>
                  <a:srgbClr val="322E10"/>
                </a:solidFill>
                <a:cs typeface="Times New Roman" pitchFamily="18" charset="0"/>
              </a:rPr>
              <a:t>22,0</a:t>
            </a:r>
            <a:r>
              <a:rPr lang="ru-RU" sz="1300" dirty="0" smtClean="0">
                <a:solidFill>
                  <a:srgbClr val="322E10"/>
                </a:solidFill>
                <a:cs typeface="Times New Roman" pitchFamily="18" charset="0"/>
              </a:rPr>
              <a:t> </a:t>
            </a:r>
            <a:endParaRPr lang="en-US" sz="130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1200" dirty="0" smtClean="0">
              <a:solidFill>
                <a:srgbClr val="322E10"/>
              </a:solidFill>
              <a:latin typeface="Tahoma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ru-RU" sz="1200" dirty="0" smtClean="0">
              <a:solidFill>
                <a:srgbClr val="322E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ru-RU" sz="1200" dirty="0" smtClean="0">
              <a:solidFill>
                <a:srgbClr val="322E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en-US" sz="1200" dirty="0" smtClean="0">
              <a:solidFill>
                <a:srgbClr val="322E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8713788" y="6418263"/>
            <a:ext cx="287337" cy="287337"/>
          </a:xfrm>
          <a:prstGeom prst="ellipse">
            <a:avLst/>
          </a:prstGeom>
          <a:solidFill>
            <a:srgbClr val="72512C"/>
          </a:solid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0" y="1090613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88" tIns="47544" rIns="95088" bIns="47544" anchor="ctr"/>
          <a:lstStyle/>
          <a:p>
            <a:pPr algn="ctr">
              <a:defRPr/>
            </a:pPr>
            <a:r>
              <a:rPr lang="ru-RU" sz="1900" dirty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Основные характеристики</a:t>
            </a:r>
          </a:p>
        </p:txBody>
      </p:sp>
      <p:pic>
        <p:nvPicPr>
          <p:cNvPr id="6153" name="Picture 20"/>
          <p:cNvPicPr>
            <a:picLocks noChangeAspect="1" noChangeArrowheads="1"/>
          </p:cNvPicPr>
          <p:nvPr/>
        </p:nvPicPr>
        <p:blipFill>
          <a:blip r:embed="rId4">
            <a:lum bright="10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98613"/>
            <a:ext cx="3348037" cy="2154423"/>
          </a:xfrm>
          <a:prstGeom prst="rect">
            <a:avLst/>
          </a:prstGeom>
          <a:noFill/>
          <a:ln w="9525" algn="ctr">
            <a:solidFill>
              <a:srgbClr val="EFE6D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9A27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" name="Picture 21"/>
          <p:cNvPicPr>
            <a:picLocks noChangeAspect="1" noChangeArrowheads="1"/>
          </p:cNvPicPr>
          <p:nvPr/>
        </p:nvPicPr>
        <p:blipFill>
          <a:blip r:embed="rId5">
            <a:lum bright="10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61048"/>
            <a:ext cx="3348037" cy="2447677"/>
          </a:xfrm>
          <a:prstGeom prst="rect">
            <a:avLst/>
          </a:prstGeom>
          <a:noFill/>
          <a:ln w="9525" algn="ctr">
            <a:solidFill>
              <a:srgbClr val="EFE6D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9A27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079612" y="296863"/>
            <a:ext cx="806438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88" tIns="47544" rIns="95088" bIns="47544" anchor="ctr"/>
          <a:lstStyle/>
          <a:p>
            <a:pPr algn="ctr">
              <a:defRPr/>
            </a:pPr>
            <a:r>
              <a:rPr lang="ru-RU" sz="2600" dirty="0" smtClean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КАТЕР-БОНОПОСТАНОВЩИК ПРОЕКТА </a:t>
            </a:r>
            <a:r>
              <a:rPr lang="ru-RU" sz="2600" dirty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А40-2Б</a:t>
            </a:r>
          </a:p>
        </p:txBody>
      </p:sp>
      <p:sp>
        <p:nvSpPr>
          <p:cNvPr id="15" name="Text Box 209"/>
          <p:cNvSpPr txBox="1">
            <a:spLocks noChangeArrowheads="1"/>
          </p:cNvSpPr>
          <p:nvPr/>
        </p:nvSpPr>
        <p:spPr bwMode="auto">
          <a:xfrm>
            <a:off x="179388" y="6453188"/>
            <a:ext cx="8964612" cy="228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rgbClr val="534D3F"/>
                </a:solidFill>
              </a:rPr>
              <a:t>152909, Россия, Ярославская область, г. Рыбинск, ул. Пятилетки, д. 60. Телефон: +7 (4855) 29-70-1</a:t>
            </a:r>
            <a:r>
              <a:rPr lang="en-US" sz="900" dirty="0">
                <a:solidFill>
                  <a:srgbClr val="534D3F"/>
                </a:solidFill>
              </a:rPr>
              <a:t>0</a:t>
            </a:r>
            <a:r>
              <a:rPr lang="ru-RU" sz="900" dirty="0">
                <a:solidFill>
                  <a:srgbClr val="534D3F"/>
                </a:solidFill>
              </a:rPr>
              <a:t>, Факс: +7(4855) 20-75-85. </a:t>
            </a:r>
            <a:r>
              <a:rPr lang="ru-RU" sz="900" dirty="0">
                <a:solidFill>
                  <a:srgbClr val="BEA488"/>
                </a:solidFill>
                <a:hlinkClick r:id="rId6"/>
              </a:rPr>
              <a:t>www.nobel-shipyard.ru</a:t>
            </a:r>
            <a:r>
              <a:rPr lang="ru-RU" sz="900" dirty="0">
                <a:solidFill>
                  <a:srgbClr val="BEA488"/>
                </a:solidFill>
              </a:rPr>
              <a:t> </a:t>
            </a:r>
          </a:p>
        </p:txBody>
      </p:sp>
      <p:pic>
        <p:nvPicPr>
          <p:cNvPr id="1026" name="Picture 2" descr="C:\Users\dolgushinaen\Desktop\А40-2Б\Безымянны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29" y="1603257"/>
            <a:ext cx="216278" cy="2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Безимени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13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11188" y="4005263"/>
            <a:ext cx="273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900113" y="3789363"/>
            <a:ext cx="215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327400" y="210185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75" name="Oval 5"/>
          <p:cNvSpPr>
            <a:spLocks noChangeArrowheads="1"/>
          </p:cNvSpPr>
          <p:nvPr/>
        </p:nvSpPr>
        <p:spPr bwMode="auto">
          <a:xfrm>
            <a:off x="8713788" y="6418263"/>
            <a:ext cx="287337" cy="287337"/>
          </a:xfrm>
          <a:prstGeom prst="ellipse">
            <a:avLst/>
          </a:prstGeom>
          <a:solidFill>
            <a:srgbClr val="72512C"/>
          </a:solid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pic>
        <p:nvPicPr>
          <p:cNvPr id="7177" name="Picture 9" descr="265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/>
          <a:stretch>
            <a:fillRect/>
          </a:stretch>
        </p:blipFill>
        <p:spPr bwMode="auto">
          <a:xfrm>
            <a:off x="179388" y="1628776"/>
            <a:ext cx="3348037" cy="2160587"/>
          </a:xfrm>
          <a:prstGeom prst="rect">
            <a:avLst/>
          </a:prstGeom>
          <a:noFill/>
          <a:ln w="9525">
            <a:solidFill>
              <a:srgbClr val="EFE6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8" y="3859211"/>
            <a:ext cx="3332162" cy="2499122"/>
          </a:xfrm>
          <a:prstGeom prst="rect">
            <a:avLst/>
          </a:prstGeom>
          <a:noFill/>
          <a:ln w="9525">
            <a:solidFill>
              <a:srgbClr val="EFE6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3635896" y="1628775"/>
            <a:ext cx="533506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322E10"/>
                </a:solidFill>
                <a:cs typeface="Times New Roman" pitchFamily="18" charset="0"/>
              </a:rPr>
              <a:t>Материал корпуса: </a:t>
            </a: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Сталь РСА, Рубка: алюминиево-магниевый сплав 1561.</a:t>
            </a:r>
          </a:p>
          <a:p>
            <a:pPr eaLnBrk="1" hangingPunct="1">
              <a:defRPr/>
            </a:pPr>
            <a:endParaRPr lang="ru-RU" sz="140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rgbClr val="322E10"/>
                </a:solidFill>
                <a:cs typeface="Times New Roman" pitchFamily="18" charset="0"/>
              </a:rPr>
              <a:t>Тип и место постройки главного двигателя: </a:t>
            </a: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DI 1643M фирмы </a:t>
            </a:r>
            <a:r>
              <a:rPr lang="ru-RU" sz="1400" b="0" dirty="0" err="1" smtClean="0">
                <a:solidFill>
                  <a:srgbClr val="322E10"/>
                </a:solidFill>
                <a:cs typeface="Times New Roman" pitchFamily="18" charset="0"/>
              </a:rPr>
              <a:t>Scania</a:t>
            </a: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, </a:t>
            </a:r>
            <a:r>
              <a:rPr lang="ru-RU" sz="1400" b="0" dirty="0" err="1" smtClean="0">
                <a:solidFill>
                  <a:srgbClr val="322E10"/>
                </a:solidFill>
                <a:cs typeface="Times New Roman" pitchFamily="18" charset="0"/>
              </a:rPr>
              <a:t>Щвеция</a:t>
            </a:r>
            <a:endParaRPr lang="ru-RU" sz="140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40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rgbClr val="322E10"/>
                </a:solidFill>
                <a:cs typeface="Times New Roman" pitchFamily="18" charset="0"/>
              </a:rPr>
              <a:t>Мощность главного двигателя: </a:t>
            </a: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2 х 441 кВт при 1800-1900 об/мин.</a:t>
            </a:r>
          </a:p>
          <a:p>
            <a:pPr eaLnBrk="1" hangingPunct="1">
              <a:defRPr/>
            </a:pPr>
            <a:endParaRPr lang="ru-RU" sz="1400" b="0" dirty="0" smtClean="0">
              <a:solidFill>
                <a:srgbClr val="322E10"/>
              </a:solidFill>
              <a:latin typeface="Tahoma" pitchFamily="34" charset="0"/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rgbClr val="322E10"/>
                </a:solidFill>
                <a:cs typeface="Times New Roman" pitchFamily="18" charset="0"/>
              </a:rPr>
              <a:t>Род движителя, кол-во винтов: </a:t>
            </a: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винты фиксированного шага, два</a:t>
            </a:r>
          </a:p>
          <a:p>
            <a:pPr eaLnBrk="1" hangingPunct="1">
              <a:defRPr/>
            </a:pPr>
            <a:endParaRPr lang="ru-RU" sz="140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rgbClr val="322E10"/>
                </a:solidFill>
                <a:cs typeface="Times New Roman" pitchFamily="18" charset="0"/>
              </a:rPr>
              <a:t>Вместимость танков: </a:t>
            </a: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топливных – 2,6 м3, пресной воды – 1,1 м3, сточных – 1,0 м3, трюмных вод -  0,28 м3</a:t>
            </a:r>
          </a:p>
          <a:p>
            <a:pPr eaLnBrk="1" hangingPunct="1">
              <a:defRPr/>
            </a:pPr>
            <a:endParaRPr lang="ru-RU" sz="140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rgbClr val="322E10"/>
                </a:solidFill>
                <a:cs typeface="Times New Roman" pitchFamily="18" charset="0"/>
              </a:rPr>
              <a:t>Радиостанция: </a:t>
            </a: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ПВ/КВ радиоустановка SRG-2150DN 150Вт УКВ-радиоустановка STR-6000 А, 25 Вт</a:t>
            </a:r>
          </a:p>
          <a:p>
            <a:pPr eaLnBrk="1" hangingPunct="1">
              <a:defRPr/>
            </a:pPr>
            <a:endParaRPr lang="ru-RU" sz="140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rgbClr val="322E10"/>
                </a:solidFill>
                <a:cs typeface="Times New Roman" pitchFamily="18" charset="0"/>
              </a:rPr>
              <a:t>Рулевое устройство: </a:t>
            </a: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два подвесных балансирных руля площадью 0,30 м2 каждый, работающие в струе гребного вала. Угол перекладки рулей ± 35°. В качестве привода рулей используется электрогидравлическая рулевая машина «</a:t>
            </a:r>
            <a:r>
              <a:rPr lang="ru-RU" sz="1400" b="0" dirty="0" err="1" smtClean="0">
                <a:solidFill>
                  <a:srgbClr val="322E10"/>
                </a:solidFill>
                <a:cs typeface="Times New Roman" pitchFamily="18" charset="0"/>
              </a:rPr>
              <a:t>Jastram</a:t>
            </a: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»</a:t>
            </a:r>
          </a:p>
          <a:p>
            <a:pPr eaLnBrk="1" hangingPunct="1">
              <a:defRPr/>
            </a:pPr>
            <a:endParaRPr lang="ru-RU" sz="1400" b="0" dirty="0" smtClean="0">
              <a:solidFill>
                <a:srgbClr val="322E1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0" y="1108075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88" tIns="47544" rIns="95088" bIns="47544" anchor="ctr"/>
          <a:lstStyle/>
          <a:p>
            <a:pPr algn="ctr">
              <a:defRPr/>
            </a:pPr>
            <a:r>
              <a:rPr lang="ru-RU" sz="1900" dirty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Основные характеристики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079612" y="296863"/>
            <a:ext cx="806438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88" tIns="47544" rIns="95088" bIns="47544" anchor="ctr"/>
          <a:lstStyle/>
          <a:p>
            <a:pPr algn="ctr">
              <a:defRPr/>
            </a:pPr>
            <a:r>
              <a:rPr lang="ru-RU" sz="2600" dirty="0" smtClean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КАТЕР-БОНОПОСТАНОВЩИК ПРОЕКТА </a:t>
            </a:r>
            <a:r>
              <a:rPr lang="ru-RU" sz="2600" dirty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А40-2Б</a:t>
            </a:r>
          </a:p>
        </p:txBody>
      </p:sp>
      <p:sp>
        <p:nvSpPr>
          <p:cNvPr id="17" name="Text Box 209"/>
          <p:cNvSpPr txBox="1">
            <a:spLocks noChangeArrowheads="1"/>
          </p:cNvSpPr>
          <p:nvPr/>
        </p:nvSpPr>
        <p:spPr bwMode="auto">
          <a:xfrm>
            <a:off x="179388" y="6453188"/>
            <a:ext cx="8964612" cy="228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rgbClr val="534D3F"/>
                </a:solidFill>
              </a:rPr>
              <a:t>152909, Россия, Ярославская область, г. Рыбинск, ул. Пятилетки, д. 60. Телефон: +7 (4855) 29-70-1</a:t>
            </a:r>
            <a:r>
              <a:rPr lang="en-US" sz="900" dirty="0">
                <a:solidFill>
                  <a:srgbClr val="534D3F"/>
                </a:solidFill>
              </a:rPr>
              <a:t>0</a:t>
            </a:r>
            <a:r>
              <a:rPr lang="ru-RU" sz="900" dirty="0">
                <a:solidFill>
                  <a:srgbClr val="534D3F"/>
                </a:solidFill>
              </a:rPr>
              <a:t>, Факс: +7(4855) 20-75-85. </a:t>
            </a:r>
            <a:r>
              <a:rPr lang="ru-RU" sz="900" dirty="0">
                <a:solidFill>
                  <a:srgbClr val="BEA488"/>
                </a:solidFill>
                <a:hlinkClick r:id="rId6"/>
              </a:rPr>
              <a:t>www.nobel-shipyard.ru</a:t>
            </a:r>
            <a:r>
              <a:rPr lang="ru-RU" sz="900" dirty="0">
                <a:solidFill>
                  <a:srgbClr val="BEA488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Безимени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13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11188" y="4005263"/>
            <a:ext cx="273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0113" y="3789363"/>
            <a:ext cx="215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327400" y="210185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8198" name="Oval 5"/>
          <p:cNvSpPr>
            <a:spLocks noChangeArrowheads="1"/>
          </p:cNvSpPr>
          <p:nvPr/>
        </p:nvSpPr>
        <p:spPr bwMode="auto">
          <a:xfrm>
            <a:off x="8713788" y="6418263"/>
            <a:ext cx="287337" cy="287337"/>
          </a:xfrm>
          <a:prstGeom prst="ellipse">
            <a:avLst/>
          </a:prstGeom>
          <a:solidFill>
            <a:srgbClr val="72512C"/>
          </a:solid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-4068" y="1111250"/>
            <a:ext cx="9143999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88" tIns="47544" rIns="95088" bIns="47544" anchor="ctr"/>
          <a:lstStyle/>
          <a:p>
            <a:pPr algn="ctr">
              <a:defRPr/>
            </a:pPr>
            <a:r>
              <a:rPr lang="ru-RU" sz="1900" dirty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Оборудование ЛАРН и АСГ</a:t>
            </a:r>
          </a:p>
        </p:txBody>
      </p:sp>
      <p:pic>
        <p:nvPicPr>
          <p:cNvPr id="8202" name="Picture 2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33" y="1616075"/>
            <a:ext cx="3145366" cy="2359025"/>
          </a:xfrm>
          <a:noFill/>
          <a:ln>
            <a:solidFill>
              <a:srgbClr val="EFE6D5"/>
            </a:solidFill>
            <a:miter lim="800000"/>
            <a:headEnd/>
            <a:tailEnd/>
          </a:ln>
        </p:spPr>
      </p:pic>
      <p:pic>
        <p:nvPicPr>
          <p:cNvPr id="8203" name="Picture 2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" b="4604"/>
          <a:stretch/>
        </p:blipFill>
        <p:spPr>
          <a:xfrm>
            <a:off x="5694218" y="4005264"/>
            <a:ext cx="3163238" cy="2300534"/>
          </a:xfrm>
          <a:noFill/>
          <a:ln>
            <a:solidFill>
              <a:srgbClr val="EFE6D5"/>
            </a:solidFill>
            <a:miter lim="800000"/>
            <a:headEnd/>
            <a:tailEnd/>
          </a:ln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215900" y="1628775"/>
            <a:ext cx="536416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322E10"/>
                </a:solidFill>
                <a:cs typeface="Times New Roman" pitchFamily="18" charset="0"/>
              </a:rPr>
              <a:t>1. Устройства постановки </a:t>
            </a:r>
            <a:r>
              <a:rPr lang="ru-RU" sz="1400" dirty="0" err="1" smtClean="0">
                <a:solidFill>
                  <a:srgbClr val="322E10"/>
                </a:solidFill>
                <a:cs typeface="Times New Roman" pitchFamily="18" charset="0"/>
              </a:rPr>
              <a:t>боновых</a:t>
            </a:r>
            <a:r>
              <a:rPr lang="ru-RU" sz="1400" dirty="0" smtClean="0">
                <a:solidFill>
                  <a:srgbClr val="322E10"/>
                </a:solidFill>
                <a:cs typeface="Times New Roman" pitchFamily="18" charset="0"/>
              </a:rPr>
              <a:t> заграждений:</a:t>
            </a:r>
          </a:p>
          <a:p>
            <a:pPr eaLnBrk="1" hangingPunct="1">
              <a:defRPr/>
            </a:pP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- катушка </a:t>
            </a:r>
            <a:r>
              <a:rPr lang="en-US" sz="1400" b="0" dirty="0" err="1" smtClean="0">
                <a:solidFill>
                  <a:srgbClr val="322E10"/>
                </a:solidFill>
                <a:cs typeface="Times New Roman" pitchFamily="18" charset="0"/>
              </a:rPr>
              <a:t>Rotopac</a:t>
            </a: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 для бонов с гидравлическим приводом; </a:t>
            </a:r>
          </a:p>
          <a:p>
            <a:pPr eaLnBrk="1" hangingPunct="1">
              <a:defRPr/>
            </a:pP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- </a:t>
            </a:r>
            <a:r>
              <a:rPr lang="ru-RU" sz="1400" b="0" dirty="0" err="1" smtClean="0">
                <a:solidFill>
                  <a:srgbClr val="322E10"/>
                </a:solidFill>
                <a:cs typeface="Times New Roman" pitchFamily="18" charset="0"/>
              </a:rPr>
              <a:t>самонадувные</a:t>
            </a: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  боны </a:t>
            </a:r>
            <a:r>
              <a:rPr lang="en-US" sz="1400" b="0" dirty="0" err="1" smtClean="0">
                <a:solidFill>
                  <a:srgbClr val="322E10"/>
                </a:solidFill>
                <a:cs typeface="Times New Roman" pitchFamily="18" charset="0"/>
              </a:rPr>
              <a:t>Wallboom</a:t>
            </a: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 450 с общей длиной 201,5 м, секциями по 15.5м;</a:t>
            </a:r>
          </a:p>
          <a:p>
            <a:pPr eaLnBrk="1" hangingPunct="1">
              <a:defRPr/>
            </a:pP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- роллер для развертывания бонов.</a:t>
            </a:r>
          </a:p>
          <a:p>
            <a:pPr eaLnBrk="1" hangingPunct="1">
              <a:defRPr/>
            </a:pPr>
            <a:endParaRPr lang="ru-RU" sz="140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rgbClr val="322E10"/>
                </a:solidFill>
                <a:cs typeface="Times New Roman" pitchFamily="18" charset="0"/>
              </a:rPr>
              <a:t>2. </a:t>
            </a:r>
            <a:r>
              <a:rPr lang="ru-RU" sz="1400" dirty="0" err="1" smtClean="0">
                <a:solidFill>
                  <a:srgbClr val="322E10"/>
                </a:solidFill>
                <a:cs typeface="Times New Roman" pitchFamily="18" charset="0"/>
              </a:rPr>
              <a:t>Скиммерная</a:t>
            </a:r>
            <a:r>
              <a:rPr lang="ru-RU" sz="1400" dirty="0" smtClean="0">
                <a:solidFill>
                  <a:srgbClr val="322E10"/>
                </a:solidFill>
                <a:cs typeface="Times New Roman" pitchFamily="18" charset="0"/>
              </a:rPr>
              <a:t> система </a:t>
            </a:r>
            <a:r>
              <a:rPr lang="en-US" sz="1400" b="0" dirty="0" smtClean="0">
                <a:solidFill>
                  <a:srgbClr val="322E10"/>
                </a:solidFill>
                <a:cs typeface="Times New Roman" pitchFamily="18" charset="0"/>
              </a:rPr>
              <a:t>HVS TDS</a:t>
            </a: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 136</a:t>
            </a:r>
            <a:r>
              <a:rPr lang="en-US" sz="1400" b="0" dirty="0" smtClean="0">
                <a:solidFill>
                  <a:srgbClr val="322E10"/>
                </a:solidFill>
                <a:cs typeface="Times New Roman" pitchFamily="18" charset="0"/>
              </a:rPr>
              <a:t>G</a:t>
            </a: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/</a:t>
            </a:r>
            <a:r>
              <a:rPr lang="en-US" sz="1400" b="0" dirty="0" smtClean="0">
                <a:solidFill>
                  <a:srgbClr val="322E10"/>
                </a:solidFill>
                <a:cs typeface="Times New Roman" pitchFamily="18" charset="0"/>
              </a:rPr>
              <a:t>ES</a:t>
            </a: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-400.</a:t>
            </a:r>
          </a:p>
          <a:p>
            <a:pPr eaLnBrk="1" hangingPunct="1">
              <a:defRPr/>
            </a:pPr>
            <a:endParaRPr lang="ru-RU" sz="140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rgbClr val="322E10"/>
                </a:solidFill>
                <a:cs typeface="Times New Roman" pitchFamily="18" charset="0"/>
              </a:rPr>
              <a:t>3. Гидравлический кран-манипулятор </a:t>
            </a: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фирмы </a:t>
            </a:r>
            <a:r>
              <a:rPr lang="en-US" sz="1400" b="0" dirty="0" smtClean="0">
                <a:solidFill>
                  <a:srgbClr val="322E10"/>
                </a:solidFill>
                <a:cs typeface="Times New Roman" pitchFamily="18" charset="0"/>
              </a:rPr>
              <a:t>PALFINGER HTC Systems GmbH</a:t>
            </a: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 , Австрия, грузоподъемностью 530 кг на вылете стрелы 4 м. </a:t>
            </a:r>
          </a:p>
          <a:p>
            <a:pPr eaLnBrk="1" hangingPunct="1">
              <a:defRPr/>
            </a:pPr>
            <a:endParaRPr lang="ru-RU" sz="140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rgbClr val="322E10"/>
                </a:solidFill>
                <a:cs typeface="Times New Roman" pitchFamily="18" charset="0"/>
              </a:rPr>
              <a:t>4. Устройство для подъема людей из воды </a:t>
            </a: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производства </a:t>
            </a:r>
            <a:r>
              <a:rPr lang="en-US" sz="1400" b="0" dirty="0" err="1" smtClean="0">
                <a:solidFill>
                  <a:srgbClr val="322E10"/>
                </a:solidFill>
                <a:cs typeface="Times New Roman" pitchFamily="18" charset="0"/>
              </a:rPr>
              <a:t>Dadcon</a:t>
            </a:r>
            <a:r>
              <a:rPr lang="en-US" sz="1400" b="0" dirty="0" smtClean="0">
                <a:solidFill>
                  <a:srgbClr val="322E10"/>
                </a:solidFill>
                <a:cs typeface="Times New Roman" pitchFamily="18" charset="0"/>
              </a:rPr>
              <a:t> RJ</a:t>
            </a: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-18, Норвегия, позволяющее поднимать объекты из воды на палубу. </a:t>
            </a:r>
          </a:p>
          <a:p>
            <a:pPr eaLnBrk="1" hangingPunct="1">
              <a:defRPr/>
            </a:pPr>
            <a:endParaRPr lang="en-US" sz="140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rgbClr val="322E10"/>
                </a:solidFill>
                <a:cs typeface="Times New Roman" pitchFamily="18" charset="0"/>
              </a:rPr>
              <a:t>5. Система распыления диспергентов </a:t>
            </a:r>
            <a:r>
              <a:rPr lang="en-US" sz="1400" b="0" dirty="0" err="1" smtClean="0">
                <a:solidFill>
                  <a:srgbClr val="322E10"/>
                </a:solidFill>
                <a:cs typeface="Times New Roman" pitchFamily="18" charset="0"/>
              </a:rPr>
              <a:t>ElasSpray</a:t>
            </a:r>
            <a:r>
              <a:rPr lang="ru-RU" sz="1400" b="0" dirty="0" smtClean="0">
                <a:solidFill>
                  <a:srgbClr val="322E10"/>
                </a:solidFill>
                <a:cs typeface="Times New Roman" pitchFamily="18" charset="0"/>
              </a:rPr>
              <a:t> состоит из двух штанг на вертикальных стойках с вертикальными подающими трубками с насадками, насосной установки и емкости для диспергента объемом 200л.  Длина штанг – 6 м. Насосная установка с дизельным приводом производительностью 90 л/мин.</a:t>
            </a:r>
            <a:r>
              <a:rPr lang="ru-RU" sz="1400" dirty="0" smtClean="0">
                <a:solidFill>
                  <a:srgbClr val="322E10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ru-RU" sz="1350" dirty="0" smtClean="0">
              <a:solidFill>
                <a:srgbClr val="322E10"/>
              </a:solidFill>
              <a:latin typeface="Tahoma" pitchFamily="34" charset="0"/>
            </a:endParaRPr>
          </a:p>
          <a:p>
            <a:pPr eaLnBrk="1" hangingPunct="1">
              <a:defRPr/>
            </a:pPr>
            <a:endParaRPr lang="ru-RU" sz="1100" dirty="0" smtClean="0">
              <a:solidFill>
                <a:srgbClr val="322E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1" hangingPunct="1">
              <a:defRPr/>
            </a:pPr>
            <a:endParaRPr lang="en-US" sz="1100" dirty="0" smtClean="0">
              <a:solidFill>
                <a:srgbClr val="322E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079612" y="296863"/>
            <a:ext cx="806438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88" tIns="47544" rIns="95088" bIns="47544" anchor="ctr"/>
          <a:lstStyle/>
          <a:p>
            <a:pPr algn="ctr">
              <a:defRPr/>
            </a:pPr>
            <a:r>
              <a:rPr lang="ru-RU" sz="2600" dirty="0" smtClean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КАТЕР-БОНОПОСТАНОВЩИК ПРОЕКТА </a:t>
            </a:r>
            <a:r>
              <a:rPr lang="ru-RU" sz="2600" dirty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А40-2Б</a:t>
            </a:r>
          </a:p>
        </p:txBody>
      </p:sp>
      <p:sp>
        <p:nvSpPr>
          <p:cNvPr id="16" name="Text Box 209"/>
          <p:cNvSpPr txBox="1">
            <a:spLocks noChangeArrowheads="1"/>
          </p:cNvSpPr>
          <p:nvPr/>
        </p:nvSpPr>
        <p:spPr bwMode="auto">
          <a:xfrm>
            <a:off x="179388" y="6453188"/>
            <a:ext cx="8964612" cy="228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rgbClr val="534D3F"/>
                </a:solidFill>
              </a:rPr>
              <a:t>152909, Россия, Ярославская область, г. Рыбинск, ул. Пятилетки, д. 60. Телефон: +7 (4855) 29-70-1</a:t>
            </a:r>
            <a:r>
              <a:rPr lang="en-US" sz="900" dirty="0">
                <a:solidFill>
                  <a:srgbClr val="534D3F"/>
                </a:solidFill>
              </a:rPr>
              <a:t>0</a:t>
            </a:r>
            <a:r>
              <a:rPr lang="ru-RU" sz="900" dirty="0">
                <a:solidFill>
                  <a:srgbClr val="534D3F"/>
                </a:solidFill>
              </a:rPr>
              <a:t>, Факс: +7(4855) 20-75-85. </a:t>
            </a:r>
            <a:r>
              <a:rPr lang="ru-RU" sz="900" dirty="0">
                <a:solidFill>
                  <a:srgbClr val="BEA488"/>
                </a:solidFill>
                <a:hlinkClick r:id="rId6"/>
              </a:rPr>
              <a:t>www.nobel-shipyard.ru</a:t>
            </a:r>
            <a:r>
              <a:rPr lang="ru-RU" sz="900" dirty="0">
                <a:solidFill>
                  <a:srgbClr val="BEA488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Безимени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13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11188" y="4005263"/>
            <a:ext cx="273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0113" y="3789363"/>
            <a:ext cx="215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327400" y="210185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8198" name="Oval 5"/>
          <p:cNvSpPr>
            <a:spLocks noChangeArrowheads="1"/>
          </p:cNvSpPr>
          <p:nvPr/>
        </p:nvSpPr>
        <p:spPr bwMode="auto">
          <a:xfrm>
            <a:off x="8713788" y="6418263"/>
            <a:ext cx="287337" cy="287337"/>
          </a:xfrm>
          <a:prstGeom prst="ellipse">
            <a:avLst/>
          </a:prstGeom>
          <a:solidFill>
            <a:srgbClr val="72512C"/>
          </a:solid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-4068" y="1111250"/>
            <a:ext cx="9143999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88" tIns="47544" rIns="95088" bIns="47544" anchor="ctr"/>
          <a:lstStyle/>
          <a:p>
            <a:pPr algn="ctr">
              <a:defRPr/>
            </a:pPr>
            <a:endParaRPr lang="ru-RU" sz="1900" dirty="0">
              <a:solidFill>
                <a:srgbClr val="72512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079612" y="296863"/>
            <a:ext cx="806438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88" tIns="47544" rIns="95088" bIns="47544" anchor="ctr"/>
          <a:lstStyle/>
          <a:p>
            <a:pPr algn="ctr">
              <a:defRPr/>
            </a:pPr>
            <a:r>
              <a:rPr lang="ru-RU" sz="2600" dirty="0" smtClean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ПРЕИМУЩЕСТВА ПРОЕКТА </a:t>
            </a:r>
            <a:r>
              <a:rPr lang="ru-RU" sz="2600" dirty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А40-2Б</a:t>
            </a:r>
          </a:p>
        </p:txBody>
      </p:sp>
      <p:sp>
        <p:nvSpPr>
          <p:cNvPr id="16" name="Text Box 209"/>
          <p:cNvSpPr txBox="1">
            <a:spLocks noChangeArrowheads="1"/>
          </p:cNvSpPr>
          <p:nvPr/>
        </p:nvSpPr>
        <p:spPr bwMode="auto">
          <a:xfrm>
            <a:off x="179388" y="6453188"/>
            <a:ext cx="8964612" cy="228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rgbClr val="534D3F"/>
                </a:solidFill>
              </a:rPr>
              <a:t>152909, Россия, Ярославская область, г. Рыбинск, ул. Пятилетки, д. 60. Телефон: +7 (4855) 29-70-1</a:t>
            </a:r>
            <a:r>
              <a:rPr lang="en-US" sz="900" dirty="0">
                <a:solidFill>
                  <a:srgbClr val="534D3F"/>
                </a:solidFill>
              </a:rPr>
              <a:t>0</a:t>
            </a:r>
            <a:r>
              <a:rPr lang="ru-RU" sz="900" dirty="0">
                <a:solidFill>
                  <a:srgbClr val="534D3F"/>
                </a:solidFill>
              </a:rPr>
              <a:t>, Факс: +7(4855) 20-75-85. </a:t>
            </a:r>
            <a:r>
              <a:rPr lang="ru-RU" sz="900" dirty="0">
                <a:solidFill>
                  <a:srgbClr val="BEA488"/>
                </a:solidFill>
                <a:hlinkClick r:id="rId4"/>
              </a:rPr>
              <a:t>www.nobel-shipyard.ru</a:t>
            </a:r>
            <a:r>
              <a:rPr lang="ru-RU" sz="900" dirty="0">
                <a:solidFill>
                  <a:srgbClr val="BEA488"/>
                </a:solidFill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418266"/>
              </p:ext>
            </p:extLst>
          </p:nvPr>
        </p:nvGraphicFramePr>
        <p:xfrm>
          <a:off x="643842" y="1244232"/>
          <a:ext cx="8069946" cy="2867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7737"/>
                <a:gridCol w="2040481"/>
                <a:gridCol w="1359646"/>
                <a:gridCol w="2242082"/>
              </a:tblGrid>
              <a:tr h="356863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Технические</a:t>
                      </a:r>
                      <a:r>
                        <a:rPr lang="ru-RU" sz="1300" b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характеристики</a:t>
                      </a:r>
                      <a:endParaRPr lang="ru-RU" sz="13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Проект А40-2Б</a:t>
                      </a:r>
                      <a:endParaRPr lang="ru-RU" sz="13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Проект А40-1Б</a:t>
                      </a:r>
                      <a:endParaRPr lang="ru-RU" sz="13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Проект АРНЕБ</a:t>
                      </a:r>
                      <a:endParaRPr lang="ru-RU" sz="13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585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Длина наибольшая, м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19,90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18,00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19,46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86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Ширина,</a:t>
                      </a:r>
                      <a:r>
                        <a:rPr lang="ru-RU" sz="12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м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4,70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4,70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3,92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952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Скорость, узлов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22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20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813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Мощность, кВт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2х441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2х428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220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97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Класс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КМ    </a:t>
                      </a: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Ice2 R3-RSN AUT3 oil recovery ship (&gt;60°)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КМ ЛУ2 </a:t>
                      </a:r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III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KM * 1 R III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97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Тип силовой установки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DI 16 43M Scania –</a:t>
                      </a:r>
                    </a:p>
                    <a:p>
                      <a:pPr algn="ctr"/>
                      <a:r>
                        <a:rPr lang="it-IT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2х441 КВт/BHP</a:t>
                      </a:r>
                      <a:endParaRPr lang="ru-RU" sz="1200" b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2х</a:t>
                      </a:r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DI14 75M </a:t>
                      </a:r>
                      <a:r>
                        <a:rPr lang="en-US" sz="12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Scania</a:t>
                      </a:r>
                      <a:endParaRPr lang="ru-RU" sz="1200" b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Дизель ЯМЗ – 238НД5 / </a:t>
                      </a:r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YAMZ – 238ND5</a:t>
                      </a:r>
                      <a:endParaRPr lang="ru-RU" sz="1200" b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97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Материал надстройки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Алюминиево-магниевый сплав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Сталь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Сталь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4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388" y="4171494"/>
            <a:ext cx="88217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400" b="0" dirty="0">
                <a:cs typeface="Times New Roman" pitchFamily="18" charset="0"/>
              </a:rPr>
              <a:t>Проект А40-2Б </a:t>
            </a:r>
            <a:r>
              <a:rPr lang="ru-RU" sz="1400" b="0" dirty="0" smtClean="0">
                <a:cs typeface="Times New Roman" pitchFamily="18" charset="0"/>
              </a:rPr>
              <a:t>– модернизированный проект А40-1Б, </a:t>
            </a:r>
            <a:r>
              <a:rPr lang="ru-RU" sz="1400" b="0" dirty="0">
                <a:cs typeface="Times New Roman" pitchFamily="18" charset="0"/>
              </a:rPr>
              <a:t>разработан на основании пожеланий и замечаний эксплуатационников суда проекта А40-1Б.</a:t>
            </a:r>
          </a:p>
          <a:p>
            <a:pPr indent="457200"/>
            <a:r>
              <a:rPr lang="ru-RU" sz="1400" dirty="0" smtClean="0">
                <a:cs typeface="Times New Roman" pitchFamily="18" charset="0"/>
              </a:rPr>
              <a:t>Достигнутые параметры:</a:t>
            </a:r>
            <a:endParaRPr lang="ru-RU" sz="1400" dirty="0">
              <a:cs typeface="Times New Roman" pitchFamily="18" charset="0"/>
            </a:endParaRPr>
          </a:p>
          <a:p>
            <a:pPr lvl="0" indent="457200"/>
            <a:r>
              <a:rPr lang="ru-RU" sz="1400" b="0" dirty="0" smtClean="0">
                <a:cs typeface="Times New Roman" pitchFamily="18" charset="0"/>
              </a:rPr>
              <a:t>1. Длина </a:t>
            </a:r>
            <a:r>
              <a:rPr lang="ru-RU" sz="1400" b="0" dirty="0">
                <a:cs typeface="Times New Roman" pitchFamily="18" charset="0"/>
              </a:rPr>
              <a:t>корпуса судна была увеличена на 2 метра, что позволило увеличить площадь жилых помещений в корпусе и рабочей палубы в кормовой части </a:t>
            </a:r>
            <a:r>
              <a:rPr lang="ru-RU" sz="1400" b="0" dirty="0" smtClean="0">
                <a:cs typeface="Times New Roman" pitchFamily="18" charset="0"/>
              </a:rPr>
              <a:t>судна;</a:t>
            </a:r>
            <a:endParaRPr lang="ru-RU" sz="1400" b="0" dirty="0">
              <a:cs typeface="Times New Roman" pitchFamily="18" charset="0"/>
            </a:endParaRPr>
          </a:p>
          <a:p>
            <a:pPr lvl="0" indent="457200"/>
            <a:r>
              <a:rPr lang="ru-RU" sz="1400" b="0" dirty="0" smtClean="0">
                <a:cs typeface="Times New Roman" pitchFamily="18" charset="0"/>
              </a:rPr>
              <a:t>2. Установлен </a:t>
            </a:r>
            <a:r>
              <a:rPr lang="ru-RU" sz="1400" b="0" dirty="0">
                <a:cs typeface="Times New Roman" pitchFamily="18" charset="0"/>
              </a:rPr>
              <a:t>кран-манипулятор (длина стрелы 4 метра) грузоподъемностью до 990 </a:t>
            </a:r>
            <a:r>
              <a:rPr lang="ru-RU" sz="1400" b="0" dirty="0" smtClean="0">
                <a:cs typeface="Times New Roman" pitchFamily="18" charset="0"/>
              </a:rPr>
              <a:t>кг.;</a:t>
            </a:r>
            <a:endParaRPr lang="ru-RU" sz="1400" b="0" dirty="0">
              <a:cs typeface="Times New Roman" pitchFamily="18" charset="0"/>
            </a:endParaRPr>
          </a:p>
          <a:p>
            <a:pPr lvl="0" indent="457200"/>
            <a:r>
              <a:rPr lang="ru-RU" sz="1400" b="0" dirty="0" smtClean="0">
                <a:cs typeface="Times New Roman" pitchFamily="18" charset="0"/>
              </a:rPr>
              <a:t>3. Присвоен </a:t>
            </a:r>
            <a:r>
              <a:rPr lang="ru-RU" sz="1400" b="0" dirty="0">
                <a:cs typeface="Times New Roman" pitchFamily="18" charset="0"/>
              </a:rPr>
              <a:t>класс судна РМРС КМ</a:t>
            </a:r>
            <a:r>
              <a:rPr lang="en-US" sz="1400" b="0" dirty="0">
                <a:cs typeface="Times New Roman" pitchFamily="18" charset="0"/>
              </a:rPr>
              <a:t>  </a:t>
            </a:r>
            <a:r>
              <a:rPr lang="ru-RU" sz="1400" b="0" dirty="0" smtClean="0">
                <a:cs typeface="Times New Roman" pitchFamily="18" charset="0"/>
              </a:rPr>
              <a:t>    </a:t>
            </a:r>
            <a:r>
              <a:rPr lang="en-US" sz="1400" b="0" dirty="0" smtClean="0">
                <a:cs typeface="Times New Roman" pitchFamily="18" charset="0"/>
              </a:rPr>
              <a:t>Ice2 </a:t>
            </a:r>
            <a:r>
              <a:rPr lang="en-US" sz="1400" b="0" dirty="0">
                <a:cs typeface="Times New Roman" pitchFamily="18" charset="0"/>
              </a:rPr>
              <a:t>R3-RSN AUT3 oil recovery ship (&gt;60</a:t>
            </a:r>
            <a:r>
              <a:rPr lang="en-US" sz="1400" b="0" dirty="0" smtClean="0">
                <a:cs typeface="Times New Roman" pitchFamily="18" charset="0"/>
              </a:rPr>
              <a:t>°)</a:t>
            </a:r>
            <a:r>
              <a:rPr lang="ru-RU" sz="1400" b="0" dirty="0" smtClean="0">
                <a:cs typeface="Times New Roman" pitchFamily="18" charset="0"/>
              </a:rPr>
              <a:t>;</a:t>
            </a:r>
            <a:endParaRPr lang="ru-RU" sz="1400" b="0" dirty="0">
              <a:cs typeface="Times New Roman" pitchFamily="18" charset="0"/>
            </a:endParaRPr>
          </a:p>
          <a:p>
            <a:pPr lvl="0" indent="457200"/>
            <a:r>
              <a:rPr lang="ru-RU" sz="1400" b="0" dirty="0" smtClean="0">
                <a:cs typeface="Times New Roman" pitchFamily="18" charset="0"/>
              </a:rPr>
              <a:t>4. Автономность </a:t>
            </a:r>
            <a:r>
              <a:rPr lang="ru-RU" sz="1400" b="0" dirty="0">
                <a:cs typeface="Times New Roman" pitchFamily="18" charset="0"/>
              </a:rPr>
              <a:t>и дальность плавания была </a:t>
            </a:r>
            <a:r>
              <a:rPr lang="ru-RU" sz="1400" b="0" dirty="0" smtClean="0">
                <a:cs typeface="Times New Roman" pitchFamily="18" charset="0"/>
              </a:rPr>
              <a:t>сохранена;</a:t>
            </a:r>
            <a:endParaRPr lang="ru-RU" sz="1400" b="0" dirty="0">
              <a:cs typeface="Times New Roman" pitchFamily="18" charset="0"/>
            </a:endParaRPr>
          </a:p>
          <a:p>
            <a:pPr lvl="0" indent="457200"/>
            <a:r>
              <a:rPr lang="ru-RU" sz="1400" b="0" dirty="0" smtClean="0">
                <a:cs typeface="Times New Roman" pitchFamily="18" charset="0"/>
              </a:rPr>
              <a:t>5. По </a:t>
            </a:r>
            <a:r>
              <a:rPr lang="ru-RU" sz="1400" b="0" dirty="0">
                <a:cs typeface="Times New Roman" pitchFamily="18" charset="0"/>
              </a:rPr>
              <a:t>результатам ходовых испытаний было выявлено, что судно способно развивать скорость до 22 узлов (у А40-1Б – 20 узлов).</a:t>
            </a:r>
          </a:p>
        </p:txBody>
      </p:sp>
      <p:pic>
        <p:nvPicPr>
          <p:cNvPr id="12" name="Picture 2" descr="C:\Users\dolgushinaen\Desktop\А40-2Б\Безымян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15" y="5513320"/>
            <a:ext cx="185654" cy="18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olgushinaen\Desktop\А40-2Б\Безымян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2799048"/>
            <a:ext cx="178870" cy="1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082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32" descr="Безимени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611188" y="4005263"/>
            <a:ext cx="273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900113" y="3789363"/>
            <a:ext cx="215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3327400" y="210185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827088" y="296863"/>
            <a:ext cx="76676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88" tIns="47544" rIns="95088" bIns="47544" anchor="ctr"/>
          <a:lstStyle/>
          <a:p>
            <a:pPr>
              <a:defRPr/>
            </a:pPr>
            <a:endParaRPr lang="ru-RU" sz="3200">
              <a:solidFill>
                <a:srgbClr val="72512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225" name="Oval 5"/>
          <p:cNvSpPr>
            <a:spLocks noChangeArrowheads="1"/>
          </p:cNvSpPr>
          <p:nvPr/>
        </p:nvSpPr>
        <p:spPr bwMode="auto">
          <a:xfrm>
            <a:off x="8712200" y="6416675"/>
            <a:ext cx="287338" cy="287338"/>
          </a:xfrm>
          <a:prstGeom prst="ellipse">
            <a:avLst/>
          </a:prstGeom>
          <a:solidFill>
            <a:srgbClr val="72512C"/>
          </a:solid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152400" y="2101850"/>
            <a:ext cx="578775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sz="1400" dirty="0" smtClean="0">
              <a:solidFill>
                <a:srgbClr val="322E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1" hangingPunct="1">
              <a:defRPr/>
            </a:pPr>
            <a:r>
              <a:rPr lang="ru-RU" sz="1550" u="sng" dirty="0" smtClean="0">
                <a:solidFill>
                  <a:srgbClr val="322E10"/>
                </a:solidFill>
                <a:cs typeface="Times New Roman" pitchFamily="18" charset="0"/>
              </a:rPr>
              <a:t>«Геннадий Кожухов»</a:t>
            </a:r>
            <a:r>
              <a:rPr lang="ru-RU" sz="1550" dirty="0" smtClean="0">
                <a:solidFill>
                  <a:srgbClr val="322E10"/>
                </a:solidFill>
                <a:cs typeface="Times New Roman" pitchFamily="18" charset="0"/>
              </a:rPr>
              <a:t> </a:t>
            </a:r>
            <a:r>
              <a:rPr lang="ru-RU" sz="1550" b="0" dirty="0" smtClean="0">
                <a:solidFill>
                  <a:srgbClr val="322E10"/>
                </a:solidFill>
                <a:cs typeface="Times New Roman" pitchFamily="18" charset="0"/>
              </a:rPr>
              <a:t>-Балтийское БАСУ (май 2010 г.)</a:t>
            </a:r>
          </a:p>
          <a:p>
            <a:pPr eaLnBrk="1" hangingPunct="1">
              <a:defRPr/>
            </a:pPr>
            <a:endParaRPr lang="ru-RU" sz="155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55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550" u="sng" dirty="0" smtClean="0">
                <a:solidFill>
                  <a:srgbClr val="322E10"/>
                </a:solidFill>
                <a:cs typeface="Times New Roman" pitchFamily="18" charset="0"/>
              </a:rPr>
              <a:t>«Анатолий Ткачев»</a:t>
            </a:r>
            <a:r>
              <a:rPr lang="ru-RU" sz="1550" dirty="0" smtClean="0">
                <a:solidFill>
                  <a:srgbClr val="322E10"/>
                </a:solidFill>
                <a:cs typeface="Times New Roman" pitchFamily="18" charset="0"/>
              </a:rPr>
              <a:t> </a:t>
            </a:r>
            <a:r>
              <a:rPr lang="ru-RU" sz="1550" b="0" dirty="0" smtClean="0">
                <a:solidFill>
                  <a:srgbClr val="322E10"/>
                </a:solidFill>
                <a:cs typeface="Times New Roman" pitchFamily="18" charset="0"/>
              </a:rPr>
              <a:t>- Новороссийское  БАСУ (июнь 2010 г.)</a:t>
            </a:r>
          </a:p>
          <a:p>
            <a:pPr eaLnBrk="1" hangingPunct="1">
              <a:defRPr/>
            </a:pPr>
            <a:endParaRPr lang="ru-RU" sz="155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55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550" u="sng" dirty="0" smtClean="0">
                <a:solidFill>
                  <a:srgbClr val="322E10"/>
                </a:solidFill>
                <a:cs typeface="Times New Roman" pitchFamily="18" charset="0"/>
              </a:rPr>
              <a:t>«Анатолий </a:t>
            </a:r>
            <a:r>
              <a:rPr lang="ru-RU" sz="1550" u="sng" dirty="0" err="1" smtClean="0">
                <a:solidFill>
                  <a:srgbClr val="322E10"/>
                </a:solidFill>
                <a:cs typeface="Times New Roman" pitchFamily="18" charset="0"/>
              </a:rPr>
              <a:t>Веретехин</a:t>
            </a:r>
            <a:r>
              <a:rPr lang="ru-RU" sz="1550" u="sng" dirty="0" smtClean="0">
                <a:solidFill>
                  <a:srgbClr val="322E10"/>
                </a:solidFill>
                <a:cs typeface="Times New Roman" pitchFamily="18" charset="0"/>
              </a:rPr>
              <a:t>»</a:t>
            </a:r>
            <a:r>
              <a:rPr lang="ru-RU" sz="1550" dirty="0" smtClean="0">
                <a:solidFill>
                  <a:srgbClr val="322E10"/>
                </a:solidFill>
                <a:cs typeface="Times New Roman" pitchFamily="18" charset="0"/>
              </a:rPr>
              <a:t> </a:t>
            </a:r>
            <a:r>
              <a:rPr lang="ru-RU" sz="1550" b="0" dirty="0" smtClean="0">
                <a:solidFill>
                  <a:srgbClr val="322E10"/>
                </a:solidFill>
                <a:cs typeface="Times New Roman" pitchFamily="18" charset="0"/>
              </a:rPr>
              <a:t>- Астраханское БАСУ (сентябрь 2010 г.)</a:t>
            </a:r>
          </a:p>
          <a:p>
            <a:pPr eaLnBrk="1" hangingPunct="1">
              <a:defRPr/>
            </a:pPr>
            <a:endParaRPr lang="ru-RU" sz="155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55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550" u="sng" dirty="0" smtClean="0">
                <a:solidFill>
                  <a:srgbClr val="322E10"/>
                </a:solidFill>
                <a:cs typeface="Times New Roman" pitchFamily="18" charset="0"/>
              </a:rPr>
              <a:t>«Виктор Петров»</a:t>
            </a:r>
            <a:r>
              <a:rPr lang="ru-RU" sz="1550" dirty="0" smtClean="0">
                <a:solidFill>
                  <a:srgbClr val="322E10"/>
                </a:solidFill>
                <a:cs typeface="Times New Roman" pitchFamily="18" charset="0"/>
              </a:rPr>
              <a:t> </a:t>
            </a:r>
            <a:r>
              <a:rPr lang="ru-RU" sz="1550" b="0" dirty="0" smtClean="0">
                <a:solidFill>
                  <a:srgbClr val="322E10"/>
                </a:solidFill>
                <a:cs typeface="Times New Roman" pitchFamily="18" charset="0"/>
              </a:rPr>
              <a:t>-   Мурманское БАСУ (сентябрь 2010 г.)</a:t>
            </a:r>
          </a:p>
          <a:p>
            <a:pPr eaLnBrk="1" hangingPunct="1">
              <a:defRPr/>
            </a:pPr>
            <a:endParaRPr lang="ru-RU" sz="1550" b="0" u="sng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550" b="0" u="sng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550" u="sng" dirty="0" smtClean="0">
                <a:solidFill>
                  <a:srgbClr val="322E10"/>
                </a:solidFill>
                <a:cs typeface="Times New Roman" pitchFamily="18" charset="0"/>
              </a:rPr>
              <a:t>«Евгений Морозов» </a:t>
            </a:r>
            <a:r>
              <a:rPr lang="ru-RU" sz="1550" b="0" dirty="0" smtClean="0">
                <a:solidFill>
                  <a:srgbClr val="322E10"/>
                </a:solidFill>
                <a:cs typeface="Times New Roman" pitchFamily="18" charset="0"/>
              </a:rPr>
              <a:t>- Балтийское БАСУ (октябрь 2011 г.)</a:t>
            </a:r>
          </a:p>
          <a:p>
            <a:pPr eaLnBrk="1" hangingPunct="1">
              <a:defRPr/>
            </a:pPr>
            <a:endParaRPr lang="ru-RU" sz="155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550" b="0" dirty="0" smtClean="0">
              <a:solidFill>
                <a:srgbClr val="322E1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550" u="sng" dirty="0" smtClean="0">
                <a:solidFill>
                  <a:srgbClr val="322E10"/>
                </a:solidFill>
                <a:cs typeface="Times New Roman" pitchFamily="18" charset="0"/>
              </a:rPr>
              <a:t>«Валерий Барский</a:t>
            </a:r>
            <a:r>
              <a:rPr lang="ru-RU" sz="1550" dirty="0" smtClean="0">
                <a:solidFill>
                  <a:srgbClr val="322E10"/>
                </a:solidFill>
                <a:cs typeface="Times New Roman" pitchFamily="18" charset="0"/>
              </a:rPr>
              <a:t>» </a:t>
            </a:r>
            <a:r>
              <a:rPr lang="ru-RU" sz="1550" b="0" dirty="0" smtClean="0">
                <a:solidFill>
                  <a:srgbClr val="322E10"/>
                </a:solidFill>
                <a:cs typeface="Times New Roman" pitchFamily="18" charset="0"/>
              </a:rPr>
              <a:t>- Новороссийское  БАСУ (ноябрь 2011 г.)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52400" y="1233488"/>
            <a:ext cx="8801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1600" dirty="0" smtClean="0">
                <a:solidFill>
                  <a:srgbClr val="322E10"/>
                </a:solidFill>
                <a:cs typeface="Times New Roman" pitchFamily="18" charset="0"/>
              </a:rPr>
              <a:t>В 2010 -2011  годах по заказу Федерального агентства морского и речного транспорта в рамках  ФЦП «Развитие гражданской морской техники на 2009 - 2016 гг.»</a:t>
            </a:r>
            <a:r>
              <a:rPr lang="en-US" sz="1600" dirty="0" smtClean="0">
                <a:solidFill>
                  <a:srgbClr val="322E10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322E10"/>
                </a:solidFill>
                <a:cs typeface="Times New Roman" pitchFamily="18" charset="0"/>
              </a:rPr>
              <a:t>на ООО «Верфь братьев Нобель» построены шесть катеров – </a:t>
            </a:r>
            <a:r>
              <a:rPr lang="ru-RU" sz="1600" dirty="0" err="1" smtClean="0">
                <a:solidFill>
                  <a:srgbClr val="322E10"/>
                </a:solidFill>
                <a:cs typeface="Times New Roman" pitchFamily="18" charset="0"/>
              </a:rPr>
              <a:t>бонопостановщиков</a:t>
            </a:r>
            <a:r>
              <a:rPr lang="ru-RU" sz="1600" dirty="0" smtClean="0">
                <a:solidFill>
                  <a:srgbClr val="322E10"/>
                </a:solidFill>
                <a:cs typeface="Times New Roman" pitchFamily="18" charset="0"/>
              </a:rPr>
              <a:t> проекта А40-2Б</a:t>
            </a:r>
          </a:p>
        </p:txBody>
      </p:sp>
      <p:pic>
        <p:nvPicPr>
          <p:cNvPr id="9228" name="Picture 3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" t="19656" r="409" b="4374"/>
          <a:stretch/>
        </p:blipFill>
        <p:spPr bwMode="auto">
          <a:xfrm>
            <a:off x="5796756" y="2509838"/>
            <a:ext cx="3156744" cy="1798637"/>
          </a:xfrm>
          <a:prstGeom prst="rect">
            <a:avLst/>
          </a:prstGeom>
          <a:noFill/>
          <a:ln w="9525">
            <a:solidFill>
              <a:srgbClr val="EFE6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4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 b="2316"/>
          <a:stretch/>
        </p:blipFill>
        <p:spPr bwMode="auto">
          <a:xfrm>
            <a:off x="5796756" y="4401880"/>
            <a:ext cx="3156743" cy="1906846"/>
          </a:xfrm>
          <a:prstGeom prst="rect">
            <a:avLst/>
          </a:prstGeom>
          <a:noFill/>
          <a:ln w="9525">
            <a:solidFill>
              <a:srgbClr val="EFE6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6613" y="6308725"/>
            <a:ext cx="762317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>
              <a:defRPr/>
            </a:pPr>
            <a:r>
              <a:rPr lang="ru-RU" sz="1200" dirty="0" smtClean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</a:t>
            </a:r>
            <a:r>
              <a:rPr lang="en-US" sz="1200" dirty="0" smtClean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</a:t>
            </a:r>
            <a:endParaRPr lang="ru-RU" sz="1200" dirty="0">
              <a:solidFill>
                <a:srgbClr val="72512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079612" y="187325"/>
            <a:ext cx="806438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88" tIns="47544" rIns="95088" bIns="47544" anchor="ctr"/>
          <a:lstStyle/>
          <a:p>
            <a:pPr algn="ctr">
              <a:defRPr/>
            </a:pPr>
            <a:r>
              <a:rPr lang="ru-RU" sz="2600" dirty="0" smtClean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КАТЕР-БОНОПОСТАНОВЩИК ПРОЕКТА А40-2Б</a:t>
            </a:r>
            <a:endParaRPr lang="ru-RU" sz="2600" dirty="0">
              <a:solidFill>
                <a:srgbClr val="72512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9" name="Text Box 209"/>
          <p:cNvSpPr txBox="1">
            <a:spLocks noChangeArrowheads="1"/>
          </p:cNvSpPr>
          <p:nvPr/>
        </p:nvSpPr>
        <p:spPr bwMode="auto">
          <a:xfrm>
            <a:off x="179388" y="6453188"/>
            <a:ext cx="8964612" cy="228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rgbClr val="534D3F"/>
                </a:solidFill>
              </a:rPr>
              <a:t>152909, Россия, Ярославская область, г. Рыбинск, ул. Пятилетки, д. 60. Телефон: +7 (4855) 29-70-1</a:t>
            </a:r>
            <a:r>
              <a:rPr lang="en-US" sz="900" dirty="0">
                <a:solidFill>
                  <a:srgbClr val="534D3F"/>
                </a:solidFill>
              </a:rPr>
              <a:t>0</a:t>
            </a:r>
            <a:r>
              <a:rPr lang="ru-RU" sz="900" dirty="0">
                <a:solidFill>
                  <a:srgbClr val="534D3F"/>
                </a:solidFill>
              </a:rPr>
              <a:t>, Факс: +7(4855) 20-75-85. </a:t>
            </a:r>
            <a:r>
              <a:rPr lang="ru-RU" sz="900" dirty="0">
                <a:solidFill>
                  <a:srgbClr val="BEA488"/>
                </a:solidFill>
                <a:hlinkClick r:id="rId6"/>
              </a:rPr>
              <a:t>www.nobel-shipyard.ru</a:t>
            </a:r>
            <a:r>
              <a:rPr lang="ru-RU" sz="900" dirty="0">
                <a:solidFill>
                  <a:srgbClr val="BEA488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827088" y="349250"/>
            <a:ext cx="8101012" cy="776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5088" tIns="47544" rIns="95088" bIns="47544" anchor="ctr"/>
          <a:lstStyle/>
          <a:p>
            <a:pPr>
              <a:defRPr/>
            </a:pPr>
            <a:r>
              <a:rPr lang="ru-RU" sz="3200" dirty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72512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Text Box 209"/>
          <p:cNvSpPr txBox="1">
            <a:spLocks noChangeArrowheads="1"/>
          </p:cNvSpPr>
          <p:nvPr/>
        </p:nvSpPr>
        <p:spPr bwMode="auto">
          <a:xfrm>
            <a:off x="179388" y="6453188"/>
            <a:ext cx="8964612" cy="228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rgbClr val="534D3F"/>
                </a:solidFill>
              </a:rPr>
              <a:t>152909, Россия, Ярославская область, г. Рыбинск, ул. Пятилетки, д. 60. Телефон: +7 (4855) 29-70-1</a:t>
            </a:r>
            <a:r>
              <a:rPr lang="en-US" sz="900" dirty="0">
                <a:solidFill>
                  <a:srgbClr val="534D3F"/>
                </a:solidFill>
              </a:rPr>
              <a:t>0</a:t>
            </a:r>
            <a:r>
              <a:rPr lang="ru-RU" sz="900" dirty="0">
                <a:solidFill>
                  <a:srgbClr val="534D3F"/>
                </a:solidFill>
              </a:rPr>
              <a:t>, Факс: +7(4855) 20-75-85. </a:t>
            </a:r>
            <a:r>
              <a:rPr lang="ru-RU" sz="900" dirty="0">
                <a:solidFill>
                  <a:srgbClr val="C2AD84"/>
                </a:solidFill>
                <a:hlinkClick r:id="rId2"/>
              </a:rPr>
              <a:t>www.nobel-shipyard.ru</a:t>
            </a:r>
            <a:r>
              <a:rPr lang="ru-RU" sz="900" dirty="0">
                <a:solidFill>
                  <a:srgbClr val="C2AD84"/>
                </a:solidFill>
              </a:rPr>
              <a:t> 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935038" y="1188651"/>
            <a:ext cx="7920037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>
              <a:defRPr/>
            </a:pPr>
            <a:endParaRPr lang="en-US" sz="1200" dirty="0">
              <a:solidFill>
                <a:srgbClr val="72512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indent="450850"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Россия, 152909, Ярославская область, г. Рыбинск, ул. Пятилетки, д. 60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indent="450850">
              <a:defRPr/>
            </a:pP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indent="450850"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Тел.: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+7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(4855) 29-70-13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                                </a:t>
            </a: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indent="450850">
              <a:defRPr/>
            </a:pP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indent="450850"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Факс: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+7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(4855) 2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0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-7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5-85                                            </a:t>
            </a: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indent="450850">
              <a:defRPr/>
            </a:pP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indent="450850"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E-mail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: </a:t>
            </a:r>
            <a:r>
              <a:rPr lang="en-US" sz="1600" dirty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  <a:hlinkClick r:id="rId3"/>
              </a:rPr>
              <a:t>info@nobel-shipyard.ru</a:t>
            </a:r>
            <a:endParaRPr lang="ru-RU" sz="1600" dirty="0">
              <a:solidFill>
                <a:srgbClr val="72512C"/>
              </a:solidFill>
              <a:effectLst>
                <a:outerShdw blurRad="38100" dist="38100" dir="2700000" algn="tl">
                  <a:srgbClr val="C0C0C0"/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indent="450850">
              <a:defRPr/>
            </a:pPr>
            <a:endParaRPr lang="ru-RU" sz="1600" dirty="0">
              <a:solidFill>
                <a:srgbClr val="72512C"/>
              </a:solidFill>
              <a:effectLst>
                <a:outerShdw blurRad="38100" dist="38100" dir="2700000" algn="tl">
                  <a:srgbClr val="C0C0C0"/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indent="450850"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Сайт:</a:t>
            </a:r>
            <a:r>
              <a:rPr lang="en-US" sz="1600" dirty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  <a:hlinkClick r:id="rId2"/>
              </a:rPr>
              <a:t>www.nobel-shipyard.ru</a:t>
            </a:r>
            <a:r>
              <a:rPr lang="en-US" sz="1600" dirty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72512C"/>
              </a:solidFill>
              <a:effectLst>
                <a:outerShdw blurRad="38100" dist="38100" dir="2700000" algn="tl">
                  <a:srgbClr val="C0C0C0"/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indent="450850">
              <a:defRPr/>
            </a:pPr>
            <a:endParaRPr lang="ru-RU" sz="1600" dirty="0">
              <a:solidFill>
                <a:srgbClr val="72512C"/>
              </a:solidFill>
              <a:effectLst>
                <a:outerShdw blurRad="38100" dist="38100" dir="2700000" algn="tl">
                  <a:srgbClr val="C0C0C0"/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indent="450850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Генеральный директор</a:t>
            </a: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indent="450850">
              <a:defRPr/>
            </a:pP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indent="450850"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Константин Константинович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Тикк</a:t>
            </a:r>
          </a:p>
          <a:p>
            <a:pPr indent="450850">
              <a:defRPr/>
            </a:pP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indent="450850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Первый заместитель генерального директора</a:t>
            </a: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indent="450850">
              <a:defRPr/>
            </a:pP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indent="450850"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Олег Александрович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imes New Roman" pitchFamily="18" charset="0"/>
              </a:rPr>
              <a:t>Гончаров</a:t>
            </a: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indent="450850">
              <a:defRPr/>
            </a:pPr>
            <a:endParaRPr lang="ru-RU" sz="1200" dirty="0">
              <a:solidFill>
                <a:srgbClr val="322E1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450850">
              <a:defRPr/>
            </a:pPr>
            <a:endParaRPr lang="ru-RU" sz="1200" dirty="0">
              <a:solidFill>
                <a:srgbClr val="322E1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450850">
              <a:defRPr/>
            </a:pPr>
            <a:endParaRPr lang="en-US" sz="1200" dirty="0">
              <a:solidFill>
                <a:srgbClr val="72512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indent="450850">
              <a:defRPr/>
            </a:pPr>
            <a:endParaRPr lang="ru-RU" sz="1200" dirty="0">
              <a:solidFill>
                <a:srgbClr val="72512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8" name="Picture 32" descr="Безимени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3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79612" y="187325"/>
            <a:ext cx="806438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88" tIns="47544" rIns="95088" bIns="47544" anchor="ctr"/>
          <a:lstStyle/>
          <a:p>
            <a:pPr algn="ctr">
              <a:defRPr/>
            </a:pPr>
            <a:r>
              <a:rPr lang="ru-RU" sz="2600" dirty="0" smtClean="0">
                <a:solidFill>
                  <a:srgbClr val="725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КОНТАКТНАЯ ИНФОРМАЦИЯ</a:t>
            </a:r>
            <a:endParaRPr lang="ru-RU" sz="2600" dirty="0">
              <a:solidFill>
                <a:srgbClr val="72512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387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лои">
  <a:themeElements>
    <a:clrScheme name="1_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1_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6557</TotalTime>
  <Words>1091</Words>
  <Application>Microsoft Office PowerPoint</Application>
  <PresentationFormat>Экран (4:3)</PresentationFormat>
  <Paragraphs>178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Специальное оформление</vt:lpstr>
      <vt:lpstr>1_Слои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Куликов И.О.</cp:lastModifiedBy>
  <cp:revision>671</cp:revision>
  <dcterms:created xsi:type="dcterms:W3CDTF">2003-05-08T04:30:16Z</dcterms:created>
  <dcterms:modified xsi:type="dcterms:W3CDTF">2015-12-02T12:50:10Z</dcterms:modified>
</cp:coreProperties>
</file>